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888" r:id="rId2"/>
  </p:sldMasterIdLst>
  <p:notesMasterIdLst>
    <p:notesMasterId r:id="rId40"/>
  </p:notesMasterIdLst>
  <p:sldIdLst>
    <p:sldId id="256" r:id="rId3"/>
    <p:sldId id="299" r:id="rId4"/>
    <p:sldId id="257" r:id="rId5"/>
    <p:sldId id="293" r:id="rId6"/>
    <p:sldId id="296" r:id="rId7"/>
    <p:sldId id="297" r:id="rId8"/>
    <p:sldId id="301" r:id="rId9"/>
    <p:sldId id="258" r:id="rId10"/>
    <p:sldId id="287" r:id="rId11"/>
    <p:sldId id="278" r:id="rId12"/>
    <p:sldId id="261" r:id="rId13"/>
    <p:sldId id="262" r:id="rId14"/>
    <p:sldId id="300" r:id="rId15"/>
    <p:sldId id="286" r:id="rId16"/>
    <p:sldId id="265" r:id="rId17"/>
    <p:sldId id="266" r:id="rId18"/>
    <p:sldId id="281" r:id="rId19"/>
    <p:sldId id="267" r:id="rId20"/>
    <p:sldId id="282" r:id="rId21"/>
    <p:sldId id="268" r:id="rId22"/>
    <p:sldId id="269" r:id="rId23"/>
    <p:sldId id="280" r:id="rId24"/>
    <p:sldId id="270" r:id="rId25"/>
    <p:sldId id="271" r:id="rId26"/>
    <p:sldId id="272" r:id="rId27"/>
    <p:sldId id="273" r:id="rId28"/>
    <p:sldId id="274" r:id="rId29"/>
    <p:sldId id="283" r:id="rId30"/>
    <p:sldId id="275" r:id="rId31"/>
    <p:sldId id="276" r:id="rId32"/>
    <p:sldId id="284" r:id="rId33"/>
    <p:sldId id="277" r:id="rId34"/>
    <p:sldId id="288" r:id="rId35"/>
    <p:sldId id="289" r:id="rId36"/>
    <p:sldId id="290" r:id="rId37"/>
    <p:sldId id="292" r:id="rId38"/>
    <p:sldId id="28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02" autoAdjust="0"/>
  </p:normalViewPr>
  <p:slideViewPr>
    <p:cSldViewPr>
      <p:cViewPr>
        <p:scale>
          <a:sx n="81" d="100"/>
          <a:sy n="81" d="100"/>
        </p:scale>
        <p:origin x="-444" y="-48"/>
      </p:cViewPr>
      <p:guideLst>
        <p:guide orient="horz" pos="2160"/>
        <p:guide pos="2880"/>
      </p:guideLst>
    </p:cSldViewPr>
  </p:slideViewPr>
  <p:outlineViewPr>
    <p:cViewPr>
      <p:scale>
        <a:sx n="33" d="100"/>
        <a:sy n="33" d="100"/>
      </p:scale>
      <p:origin x="0" y="30448"/>
    </p:cViewPr>
  </p:outlineViewPr>
  <p:notesTextViewPr>
    <p:cViewPr>
      <p:scale>
        <a:sx n="100" d="100"/>
        <a:sy n="100" d="100"/>
      </p:scale>
      <p:origin x="0" y="0"/>
    </p:cViewPr>
  </p:notesTextViewPr>
  <p:gridSpacing cx="64008" cy="64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36FF04-03F2-4C1E-9DDC-95C87242C8D6}" type="datetimeFigureOut">
              <a:rPr lang="en-US" smtClean="0"/>
              <a:t>06-Oct-23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5BEF9-227F-4ADD-A60F-54D9F386C553}" type="slidenum">
              <a:rPr lang="en-US" smtClean="0"/>
              <a:t>‹#›</a:t>
            </a:fld>
            <a:endParaRPr lang="en-US"/>
          </a:p>
        </p:txBody>
      </p:sp>
    </p:spTree>
    <p:extLst>
      <p:ext uri="{BB962C8B-B14F-4D97-AF65-F5344CB8AC3E}">
        <p14:creationId xmlns:p14="http://schemas.microsoft.com/office/powerpoint/2010/main" val="298545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5BEF9-227F-4ADD-A60F-54D9F386C553}" type="slidenum">
              <a:rPr lang="en-US" smtClean="0"/>
              <a:t>36</a:t>
            </a:fld>
            <a:endParaRPr lang="en-US"/>
          </a:p>
        </p:txBody>
      </p:sp>
    </p:spTree>
    <p:extLst>
      <p:ext uri="{BB962C8B-B14F-4D97-AF65-F5344CB8AC3E}">
        <p14:creationId xmlns:p14="http://schemas.microsoft.com/office/powerpoint/2010/main" val="2980618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06-Oct-23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06-Oct-23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06-Oct-23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06-Oct-23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06-Oct-23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06-Oct-23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06-Oct-23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06-Oct-23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06-Oct-23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06-Oct-23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06-Oct-23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06-Oct-23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06-Oct-23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06-Oct-23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06-Oct-23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06-Oct-23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06-Oct-23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06-Oct-23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06-Oct-23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06-Oct-23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06-Oct-23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06-Oct-23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06-Oct-23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06-Oct-23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L-Courts%20in%20Bangladesh.mp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20" y="2020823"/>
            <a:ext cx="7616952" cy="1098895"/>
          </a:xfrm>
        </p:spPr>
        <p:txBody>
          <a:bodyPr/>
          <a:lstStyle/>
          <a:p>
            <a:r>
              <a:rPr lang="en-MY" sz="4000" b="1" dirty="0">
                <a:effectLst/>
              </a:rPr>
              <a:t>Judicial System </a:t>
            </a:r>
            <a:r>
              <a:rPr lang="en-MY" sz="4000" b="1" dirty="0" smtClean="0">
                <a:effectLst/>
              </a:rPr>
              <a:t>of Bangladesh</a:t>
            </a:r>
            <a:endParaRPr lang="en-US" sz="4000" dirty="0"/>
          </a:p>
        </p:txBody>
      </p:sp>
      <p:sp>
        <p:nvSpPr>
          <p:cNvPr id="3" name="Subtitle 2"/>
          <p:cNvSpPr>
            <a:spLocks noGrp="1"/>
          </p:cNvSpPr>
          <p:nvPr>
            <p:ph type="subTitle" idx="1"/>
          </p:nvPr>
        </p:nvSpPr>
        <p:spPr/>
        <p:txBody>
          <a:bodyPr/>
          <a:lstStyle/>
          <a:p>
            <a:r>
              <a:rPr lang="en-MY" dirty="0" err="1">
                <a:effectLst/>
              </a:rPr>
              <a:t>Md</a:t>
            </a:r>
            <a:r>
              <a:rPr lang="en-MY" dirty="0">
                <a:effectLst/>
              </a:rPr>
              <a:t> </a:t>
            </a:r>
            <a:r>
              <a:rPr lang="en-MY" dirty="0" err="1">
                <a:effectLst/>
              </a:rPr>
              <a:t>Anwarul</a:t>
            </a:r>
            <a:r>
              <a:rPr lang="en-MY" dirty="0">
                <a:effectLst/>
              </a:rPr>
              <a:t> Islam </a:t>
            </a:r>
            <a:r>
              <a:rPr lang="en-MY" dirty="0" err="1">
                <a:effectLst/>
              </a:rPr>
              <a:t>Sikder</a:t>
            </a:r>
            <a:r>
              <a:rPr lang="en-MY" dirty="0">
                <a:effectLst/>
              </a:rPr>
              <a:t> </a:t>
            </a:r>
            <a:r>
              <a:rPr lang="en-MY" sz="1800" dirty="0" err="1">
                <a:effectLst/>
              </a:rPr>
              <a:t>ndc</a:t>
            </a:r>
            <a:endParaRPr lang="en-US" sz="1800" dirty="0">
              <a:effectLst/>
            </a:endParaRPr>
          </a:p>
          <a:p>
            <a:r>
              <a:rPr lang="en-MY" dirty="0">
                <a:effectLst/>
              </a:rPr>
              <a:t>Former Secretary</a:t>
            </a:r>
            <a:endParaRPr lang="en-US" dirty="0">
              <a:effectLst/>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776" y="612648"/>
            <a:ext cx="3520440" cy="1600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740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1560" y="2148840"/>
            <a:ext cx="7393192" cy="3621783"/>
          </a:xfrm>
        </p:spPr>
        <p:txBody>
          <a:bodyPr>
            <a:normAutofit/>
          </a:bodyPr>
          <a:lstStyle/>
          <a:p>
            <a:pPr marL="569913" lvl="1" indent="-452438" algn="just"/>
            <a:r>
              <a:rPr lang="en-MY" sz="2400" b="1" dirty="0" smtClean="0"/>
              <a:t>The </a:t>
            </a:r>
            <a:r>
              <a:rPr lang="en-MY" sz="2400" b="1" dirty="0"/>
              <a:t>HCD </a:t>
            </a:r>
            <a:r>
              <a:rPr lang="en-MY" sz="2400" b="1" dirty="0" smtClean="0"/>
              <a:t>has </a:t>
            </a:r>
            <a:r>
              <a:rPr lang="en-MY" sz="2400" b="1" dirty="0"/>
              <a:t>“special and statutory original, </a:t>
            </a:r>
            <a:r>
              <a:rPr lang="en-MY" sz="2400" b="1" dirty="0" err="1"/>
              <a:t>revisional</a:t>
            </a:r>
            <a:r>
              <a:rPr lang="en-MY" sz="2400" b="1" dirty="0"/>
              <a:t>, admiralty, appellate and other jurisdictions (Article </a:t>
            </a:r>
            <a:r>
              <a:rPr lang="en-MY" sz="2400" b="1" dirty="0" smtClean="0"/>
              <a:t>101). </a:t>
            </a:r>
            <a:endParaRPr lang="en-MY" sz="2400" b="1" dirty="0"/>
          </a:p>
          <a:p>
            <a:pPr marL="935673" lvl="2" indent="-452438" algn="just"/>
            <a:r>
              <a:rPr lang="en-MY" sz="2400" b="1" dirty="0"/>
              <a:t>Under special original jurisdiction, it is authorized to enforce fundamental rights of the citizens and to issue certain orders and directions in the nature of writs of prohibition, mandamus, certiorari, habeas corpus and quo-</a:t>
            </a:r>
            <a:r>
              <a:rPr lang="en-MY" sz="2400" b="1" dirty="0" err="1"/>
              <a:t>warranto</a:t>
            </a:r>
            <a:r>
              <a:rPr lang="en-MY" sz="2400" b="1" dirty="0"/>
              <a:t> (Article </a:t>
            </a:r>
            <a:r>
              <a:rPr lang="en-MY" sz="2400" b="1" dirty="0" smtClean="0"/>
              <a:t>102). </a:t>
            </a:r>
            <a:endParaRPr lang="en-US" sz="2400" b="1" dirty="0"/>
          </a:p>
          <a:p>
            <a:pPr algn="just"/>
            <a:endParaRPr lang="en-US" sz="2800" b="1" dirty="0"/>
          </a:p>
          <a:p>
            <a:pPr algn="just"/>
            <a:endParaRPr lang="en-US" sz="2800" b="1" dirty="0"/>
          </a:p>
        </p:txBody>
      </p:sp>
      <p:sp>
        <p:nvSpPr>
          <p:cNvPr id="3" name="Title 2"/>
          <p:cNvSpPr>
            <a:spLocks noGrp="1"/>
          </p:cNvSpPr>
          <p:nvPr>
            <p:ph type="title"/>
          </p:nvPr>
        </p:nvSpPr>
        <p:spPr/>
        <p:txBody>
          <a:bodyPr/>
          <a:lstStyle/>
          <a:p>
            <a:r>
              <a:rPr lang="en-MY" sz="2800" b="1" dirty="0"/>
              <a:t>The HCD: </a:t>
            </a:r>
            <a:r>
              <a:rPr lang="en-MY" sz="2800" b="1" dirty="0" smtClean="0"/>
              <a:t>Jurisdictions</a:t>
            </a:r>
            <a:endParaRPr lang="en-US" sz="2800" dirty="0"/>
          </a:p>
        </p:txBody>
      </p:sp>
    </p:spTree>
    <p:extLst>
      <p:ext uri="{BB962C8B-B14F-4D97-AF65-F5344CB8AC3E}">
        <p14:creationId xmlns:p14="http://schemas.microsoft.com/office/powerpoint/2010/main" val="942803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7552" y="2084832"/>
            <a:ext cx="7457200" cy="3877815"/>
          </a:xfrm>
        </p:spPr>
        <p:txBody>
          <a:bodyPr>
            <a:normAutofit/>
          </a:bodyPr>
          <a:lstStyle/>
          <a:p>
            <a:r>
              <a:rPr lang="en-MY" b="1" dirty="0" smtClean="0"/>
              <a:t>No </a:t>
            </a:r>
            <a:r>
              <a:rPr lang="en-MY" b="1" dirty="0"/>
              <a:t>original jurisdiction. </a:t>
            </a:r>
            <a:endParaRPr lang="en-MY" b="1" dirty="0" smtClean="0"/>
          </a:p>
          <a:p>
            <a:r>
              <a:rPr lang="en-MY" b="1" dirty="0" smtClean="0"/>
              <a:t>The </a:t>
            </a:r>
            <a:r>
              <a:rPr lang="en-MY" b="1" dirty="0"/>
              <a:t>sources </a:t>
            </a:r>
            <a:r>
              <a:rPr lang="en-MY" b="1" dirty="0" smtClean="0"/>
              <a:t>are</a:t>
            </a:r>
            <a:r>
              <a:rPr lang="en-MY" b="1" dirty="0"/>
              <a:t>:</a:t>
            </a:r>
            <a:endParaRPr lang="en-US" b="1" dirty="0"/>
          </a:p>
          <a:p>
            <a:pPr marL="411480" lvl="1" indent="0">
              <a:buNone/>
            </a:pPr>
            <a:r>
              <a:rPr lang="en-MY" b="1" dirty="0" smtClean="0"/>
              <a:t> </a:t>
            </a:r>
            <a:r>
              <a:rPr lang="en-MY" b="1" dirty="0" err="1" smtClean="0"/>
              <a:t>A.The</a:t>
            </a:r>
            <a:r>
              <a:rPr lang="en-MY" b="1" dirty="0" smtClean="0"/>
              <a:t> </a:t>
            </a:r>
            <a:r>
              <a:rPr lang="en-MY" b="1" dirty="0"/>
              <a:t>C</a:t>
            </a:r>
            <a:r>
              <a:rPr lang="en-MY" b="1" dirty="0" smtClean="0"/>
              <a:t>onstitution</a:t>
            </a:r>
            <a:r>
              <a:rPr lang="en-MY" b="1" dirty="0"/>
              <a:t>; and</a:t>
            </a:r>
            <a:endParaRPr lang="en-US" b="1" dirty="0"/>
          </a:p>
          <a:p>
            <a:pPr marL="411480" lvl="1" indent="0">
              <a:buNone/>
            </a:pPr>
            <a:r>
              <a:rPr lang="en-MY" b="1" dirty="0" smtClean="0"/>
              <a:t> B. </a:t>
            </a:r>
            <a:r>
              <a:rPr lang="en-MY" b="1" dirty="0"/>
              <a:t>Ordinary law</a:t>
            </a:r>
            <a:r>
              <a:rPr lang="en-MY" b="1" dirty="0" smtClean="0"/>
              <a:t>.</a:t>
            </a:r>
            <a:r>
              <a:rPr lang="en-MY" b="1" dirty="0"/>
              <a:t> </a:t>
            </a:r>
            <a:endParaRPr lang="en-US" b="1" dirty="0"/>
          </a:p>
          <a:p>
            <a:r>
              <a:rPr lang="en-MY" b="1" dirty="0"/>
              <a:t>A. </a:t>
            </a:r>
            <a:r>
              <a:rPr lang="en-MY" b="1" dirty="0" smtClean="0"/>
              <a:t>The </a:t>
            </a:r>
            <a:r>
              <a:rPr lang="en-MY" b="1" dirty="0"/>
              <a:t>Constitution:</a:t>
            </a:r>
            <a:endParaRPr lang="en-US" b="1" dirty="0"/>
          </a:p>
          <a:p>
            <a:pPr lvl="1"/>
            <a:r>
              <a:rPr lang="en-MY" b="1" dirty="0" smtClean="0"/>
              <a:t>a. Appellate </a:t>
            </a:r>
            <a:r>
              <a:rPr lang="en-MY" b="1" dirty="0"/>
              <a:t>jurisdiction;</a:t>
            </a:r>
            <a:endParaRPr lang="en-US" b="1" dirty="0"/>
          </a:p>
          <a:p>
            <a:pPr lvl="1"/>
            <a:r>
              <a:rPr lang="en-MY" b="1" dirty="0" smtClean="0"/>
              <a:t>b. Jurisdiction </a:t>
            </a:r>
            <a:r>
              <a:rPr lang="en-MY" b="1" dirty="0"/>
              <a:t>as to issue and execution of process;</a:t>
            </a:r>
            <a:endParaRPr lang="en-US" b="1" dirty="0"/>
          </a:p>
          <a:p>
            <a:pPr lvl="1"/>
            <a:r>
              <a:rPr lang="en-MY" b="1" dirty="0" smtClean="0"/>
              <a:t>c. Jurisdiction </a:t>
            </a:r>
            <a:r>
              <a:rPr lang="en-MY" b="1" dirty="0"/>
              <a:t>as to review; and</a:t>
            </a:r>
            <a:endParaRPr lang="en-US" b="1" dirty="0"/>
          </a:p>
          <a:p>
            <a:pPr lvl="1"/>
            <a:r>
              <a:rPr lang="en-MY" b="1" dirty="0" smtClean="0"/>
              <a:t>d. Advisory </a:t>
            </a:r>
            <a:r>
              <a:rPr lang="en-MY" b="1" dirty="0"/>
              <a:t>jurisdiction.</a:t>
            </a:r>
            <a:endParaRPr lang="en-US" b="1" dirty="0"/>
          </a:p>
          <a:p>
            <a:endParaRPr lang="en-US" b="1" dirty="0"/>
          </a:p>
        </p:txBody>
      </p:sp>
      <p:sp>
        <p:nvSpPr>
          <p:cNvPr id="3" name="Title 2"/>
          <p:cNvSpPr>
            <a:spLocks noGrp="1"/>
          </p:cNvSpPr>
          <p:nvPr>
            <p:ph type="title"/>
          </p:nvPr>
        </p:nvSpPr>
        <p:spPr/>
        <p:txBody>
          <a:bodyPr/>
          <a:lstStyle/>
          <a:p>
            <a:r>
              <a:rPr lang="en-MY" sz="2800" b="1" dirty="0"/>
              <a:t>Jurisdiction of the </a:t>
            </a:r>
            <a:r>
              <a:rPr lang="en-MY" sz="2800" b="1" dirty="0" smtClean="0"/>
              <a:t>AD</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557" y="2035175"/>
            <a:ext cx="3382963"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038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43584" y="2148840"/>
            <a:ext cx="7424928" cy="4288536"/>
          </a:xfrm>
        </p:spPr>
        <p:txBody>
          <a:bodyPr>
            <a:noAutofit/>
          </a:bodyPr>
          <a:lstStyle/>
          <a:p>
            <a:r>
              <a:rPr lang="en-MY" dirty="0" smtClean="0"/>
              <a:t>The </a:t>
            </a:r>
            <a:r>
              <a:rPr lang="en-MY" dirty="0"/>
              <a:t>appellate jurisdiction </a:t>
            </a:r>
            <a:r>
              <a:rPr lang="en-MY" dirty="0" smtClean="0"/>
              <a:t>applies </a:t>
            </a:r>
            <a:r>
              <a:rPr lang="en-MY" dirty="0"/>
              <a:t>only against the judgment, decree, order or sentence of the HCD </a:t>
            </a:r>
            <a:endParaRPr lang="en-US" dirty="0"/>
          </a:p>
          <a:p>
            <a:r>
              <a:rPr lang="en-MY" b="1" dirty="0"/>
              <a:t>T</a:t>
            </a:r>
            <a:r>
              <a:rPr lang="en-MY" b="1" dirty="0" smtClean="0"/>
              <a:t>wo </a:t>
            </a:r>
            <a:r>
              <a:rPr lang="en-MY" b="1" dirty="0"/>
              <a:t>magnitudes</a:t>
            </a:r>
            <a:r>
              <a:rPr lang="en-MY" dirty="0"/>
              <a:t>:</a:t>
            </a:r>
            <a:endParaRPr lang="en-US" dirty="0"/>
          </a:p>
          <a:p>
            <a:pPr lvl="0"/>
            <a:r>
              <a:rPr lang="en-MY" dirty="0" smtClean="0"/>
              <a:t> 1. appeal </a:t>
            </a:r>
            <a:r>
              <a:rPr lang="en-MY" dirty="0"/>
              <a:t>lies as of right; </a:t>
            </a:r>
            <a:r>
              <a:rPr lang="en-MY" dirty="0" smtClean="0"/>
              <a:t>in </a:t>
            </a:r>
            <a:r>
              <a:rPr lang="en-MY" dirty="0"/>
              <a:t>following three </a:t>
            </a:r>
            <a:r>
              <a:rPr lang="en-MY" dirty="0" smtClean="0"/>
              <a:t>cases:</a:t>
            </a:r>
          </a:p>
          <a:p>
            <a:pPr lvl="2"/>
            <a:r>
              <a:rPr lang="en-MY" sz="2400" dirty="0"/>
              <a:t>Where </a:t>
            </a:r>
            <a:r>
              <a:rPr lang="en-MY" sz="2400" dirty="0" smtClean="0"/>
              <a:t>HCD </a:t>
            </a:r>
            <a:r>
              <a:rPr lang="en-MY" sz="2400" dirty="0"/>
              <a:t>certifies that the cases involves a substantial questions of law as to </a:t>
            </a:r>
            <a:r>
              <a:rPr lang="en-MY" sz="2400" dirty="0" smtClean="0"/>
              <a:t> </a:t>
            </a:r>
            <a:r>
              <a:rPr lang="en-MY" sz="2400" dirty="0"/>
              <a:t>interpretation of </a:t>
            </a:r>
            <a:r>
              <a:rPr lang="en-MY" sz="2400" dirty="0" smtClean="0"/>
              <a:t>constitution</a:t>
            </a:r>
            <a:r>
              <a:rPr lang="en-MY" sz="2400" dirty="0"/>
              <a:t>;</a:t>
            </a:r>
            <a:endParaRPr lang="en-US" sz="2400" dirty="0"/>
          </a:p>
          <a:p>
            <a:pPr marL="0" indent="0">
              <a:buNone/>
            </a:pPr>
            <a:endParaRPr lang="en-US" dirty="0"/>
          </a:p>
        </p:txBody>
      </p:sp>
      <p:sp>
        <p:nvSpPr>
          <p:cNvPr id="3" name="Title 2"/>
          <p:cNvSpPr>
            <a:spLocks noGrp="1"/>
          </p:cNvSpPr>
          <p:nvPr>
            <p:ph type="title"/>
          </p:nvPr>
        </p:nvSpPr>
        <p:spPr/>
        <p:txBody>
          <a:bodyPr/>
          <a:lstStyle/>
          <a:p>
            <a:r>
              <a:rPr lang="en-MY" sz="2800" b="1" dirty="0" smtClean="0"/>
              <a:t>a. Appellate </a:t>
            </a:r>
            <a:r>
              <a:rPr lang="en-MY" sz="2800" b="1" dirty="0"/>
              <a:t>jurisdiction</a:t>
            </a:r>
            <a:endParaRPr lang="en-US" sz="2800" b="1" dirty="0"/>
          </a:p>
        </p:txBody>
      </p:sp>
    </p:spTree>
    <p:extLst>
      <p:ext uri="{BB962C8B-B14F-4D97-AF65-F5344CB8AC3E}">
        <p14:creationId xmlns:p14="http://schemas.microsoft.com/office/powerpoint/2010/main" val="175354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5568" y="2248347"/>
            <a:ext cx="7329184" cy="3877815"/>
          </a:xfrm>
        </p:spPr>
        <p:txBody>
          <a:bodyPr/>
          <a:lstStyle/>
          <a:p>
            <a:pPr lvl="2"/>
            <a:r>
              <a:rPr lang="en-MY" sz="2400" dirty="0"/>
              <a:t>Where the HCD sentences a person to death or imprisonment for life; and</a:t>
            </a:r>
            <a:endParaRPr lang="en-US" sz="2400" dirty="0"/>
          </a:p>
          <a:p>
            <a:pPr lvl="2"/>
            <a:r>
              <a:rPr lang="en-MY" sz="2400" dirty="0"/>
              <a:t>Where HCD punishes a person for its contempt.</a:t>
            </a:r>
            <a:endParaRPr lang="en-US" sz="2400" dirty="0"/>
          </a:p>
          <a:p>
            <a:pPr lvl="0"/>
            <a:r>
              <a:rPr lang="en-MY" dirty="0"/>
              <a:t> 2. </a:t>
            </a:r>
            <a:r>
              <a:rPr lang="en-MY" dirty="0" smtClean="0"/>
              <a:t>Appeal </a:t>
            </a:r>
            <a:r>
              <a:rPr lang="en-MY" dirty="0"/>
              <a:t>can be made if the AD grants leave to appeal.</a:t>
            </a:r>
            <a:endParaRPr lang="en-US" dirty="0"/>
          </a:p>
          <a:p>
            <a:endParaRPr lang="en-US" dirty="0"/>
          </a:p>
        </p:txBody>
      </p:sp>
      <p:sp>
        <p:nvSpPr>
          <p:cNvPr id="3" name="Title 2"/>
          <p:cNvSpPr>
            <a:spLocks noGrp="1"/>
          </p:cNvSpPr>
          <p:nvPr>
            <p:ph type="title"/>
          </p:nvPr>
        </p:nvSpPr>
        <p:spPr/>
        <p:txBody>
          <a:bodyPr/>
          <a:lstStyle/>
          <a:p>
            <a:r>
              <a:rPr lang="en-MY" sz="2800" b="1" dirty="0"/>
              <a:t>a. Appellate jurisdiction</a:t>
            </a:r>
            <a:endParaRPr lang="en-US" sz="2800" dirty="0"/>
          </a:p>
        </p:txBody>
      </p:sp>
    </p:spTree>
    <p:extLst>
      <p:ext uri="{BB962C8B-B14F-4D97-AF65-F5344CB8AC3E}">
        <p14:creationId xmlns:p14="http://schemas.microsoft.com/office/powerpoint/2010/main" val="400106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9576" y="2248347"/>
            <a:ext cx="7265176" cy="3877815"/>
          </a:xfrm>
        </p:spPr>
        <p:txBody>
          <a:bodyPr/>
          <a:lstStyle/>
          <a:p>
            <a:r>
              <a:rPr lang="en-MY" b="1" dirty="0"/>
              <a:t>Supervisory power over subordinate </a:t>
            </a:r>
            <a:r>
              <a:rPr lang="en-MY" b="1" dirty="0" smtClean="0"/>
              <a:t>court/ tribunal : </a:t>
            </a:r>
            <a:endParaRPr lang="en-US" b="1" dirty="0"/>
          </a:p>
          <a:p>
            <a:pPr lvl="1"/>
            <a:r>
              <a:rPr lang="en-MY" sz="2400" b="1" dirty="0"/>
              <a:t>Want or excess of jurisdiction;</a:t>
            </a:r>
            <a:endParaRPr lang="en-US" sz="2400" b="1" dirty="0"/>
          </a:p>
          <a:p>
            <a:pPr lvl="1"/>
            <a:r>
              <a:rPr lang="en-MY" sz="2400" b="1" dirty="0"/>
              <a:t>Failure to exercise jurisdiction;</a:t>
            </a:r>
            <a:endParaRPr lang="en-US" sz="2400" b="1" dirty="0"/>
          </a:p>
          <a:p>
            <a:pPr lvl="1"/>
            <a:r>
              <a:rPr lang="en-MY" sz="2400" b="1" dirty="0"/>
              <a:t>Violation of procedure or disregard of principles of natural justice; and</a:t>
            </a:r>
            <a:endParaRPr lang="en-US" sz="2400" b="1" dirty="0"/>
          </a:p>
          <a:p>
            <a:pPr lvl="1"/>
            <a:r>
              <a:rPr lang="en-MY" sz="2400" b="1" dirty="0"/>
              <a:t>Findings based or no materials, or order resulting in manifest injustice.</a:t>
            </a:r>
            <a:endParaRPr lang="en-US" sz="2400" b="1" dirty="0"/>
          </a:p>
          <a:p>
            <a:endParaRPr lang="en-US" b="1" dirty="0"/>
          </a:p>
        </p:txBody>
      </p:sp>
      <p:sp>
        <p:nvSpPr>
          <p:cNvPr id="3" name="Title 2"/>
          <p:cNvSpPr>
            <a:spLocks noGrp="1"/>
          </p:cNvSpPr>
          <p:nvPr>
            <p:ph type="title"/>
          </p:nvPr>
        </p:nvSpPr>
        <p:spPr/>
        <p:txBody>
          <a:bodyPr/>
          <a:lstStyle/>
          <a:p>
            <a:r>
              <a:rPr lang="en-MY" sz="2800" b="1" dirty="0"/>
              <a:t>Jurisdiction of HCD</a:t>
            </a:r>
            <a:endParaRPr lang="en-US" sz="2800" dirty="0"/>
          </a:p>
        </p:txBody>
      </p:sp>
    </p:spTree>
    <p:extLst>
      <p:ext uri="{BB962C8B-B14F-4D97-AF65-F5344CB8AC3E}">
        <p14:creationId xmlns:p14="http://schemas.microsoft.com/office/powerpoint/2010/main" val="505515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7552" y="2248347"/>
            <a:ext cx="7457200" cy="3877815"/>
          </a:xfrm>
        </p:spPr>
        <p:txBody>
          <a:bodyPr>
            <a:normAutofit/>
          </a:bodyPr>
          <a:lstStyle/>
          <a:p>
            <a:r>
              <a:rPr lang="en-MY" b="1" dirty="0"/>
              <a:t> </a:t>
            </a:r>
            <a:r>
              <a:rPr lang="en-MY" b="1" dirty="0" smtClean="0"/>
              <a:t>Two </a:t>
            </a:r>
            <a:r>
              <a:rPr lang="en-MY" b="1" dirty="0"/>
              <a:t>broad categories </a:t>
            </a:r>
            <a:r>
              <a:rPr lang="en-MY" b="1" dirty="0" smtClean="0"/>
              <a:t>namely</a:t>
            </a:r>
            <a:r>
              <a:rPr lang="en-MY" b="1" dirty="0"/>
              <a:t>:</a:t>
            </a:r>
            <a:endParaRPr lang="en-MY" b="1" dirty="0" smtClean="0"/>
          </a:p>
          <a:p>
            <a:pPr lvl="1"/>
            <a:r>
              <a:rPr lang="en-MY" b="1" dirty="0" smtClean="0"/>
              <a:t>Civil </a:t>
            </a:r>
            <a:r>
              <a:rPr lang="en-MY" b="1" dirty="0"/>
              <a:t>and </a:t>
            </a:r>
            <a:r>
              <a:rPr lang="en-MY" b="1" dirty="0" smtClean="0"/>
              <a:t>Criminal </a:t>
            </a:r>
            <a:r>
              <a:rPr lang="en-MY" b="1" dirty="0"/>
              <a:t>C</a:t>
            </a:r>
            <a:r>
              <a:rPr lang="en-MY" b="1" dirty="0" smtClean="0"/>
              <a:t>ourts</a:t>
            </a:r>
            <a:r>
              <a:rPr lang="en-MY" b="1" dirty="0"/>
              <a:t>. </a:t>
            </a:r>
            <a:endParaRPr lang="en-US" b="1" dirty="0"/>
          </a:p>
          <a:p>
            <a:r>
              <a:rPr lang="en-MY" b="1" dirty="0" smtClean="0"/>
              <a:t>Separated  </a:t>
            </a:r>
            <a:r>
              <a:rPr lang="en-MY" b="1" dirty="0"/>
              <a:t>in 1</a:t>
            </a:r>
            <a:r>
              <a:rPr lang="en-MY" b="1" baseline="30000" dirty="0"/>
              <a:t>st</a:t>
            </a:r>
            <a:r>
              <a:rPr lang="en-MY" b="1" dirty="0"/>
              <a:t> </a:t>
            </a:r>
            <a:r>
              <a:rPr lang="en-MY" b="1" dirty="0" smtClean="0">
                <a:solidFill>
                  <a:schemeClr val="tx1"/>
                </a:solidFill>
              </a:rPr>
              <a:t>Nov</a:t>
            </a:r>
            <a:r>
              <a:rPr lang="en-MY" b="1" dirty="0" smtClean="0">
                <a:solidFill>
                  <a:srgbClr val="FF0000"/>
                </a:solidFill>
              </a:rPr>
              <a:t> </a:t>
            </a:r>
            <a:r>
              <a:rPr lang="en-MY" b="1" dirty="0" smtClean="0"/>
              <a:t>2007 </a:t>
            </a:r>
            <a:endParaRPr lang="en-US" b="1" dirty="0"/>
          </a:p>
          <a:p>
            <a:r>
              <a:rPr lang="en-MY" b="1" dirty="0"/>
              <a:t>However, </a:t>
            </a:r>
            <a:r>
              <a:rPr lang="en-MY" b="1" dirty="0" smtClean="0"/>
              <a:t>Mobile </a:t>
            </a:r>
            <a:r>
              <a:rPr lang="en-MY" b="1" dirty="0"/>
              <a:t>Court Act 2009 has given some judicial powers to the </a:t>
            </a:r>
            <a:r>
              <a:rPr lang="en-MY" b="1" dirty="0" smtClean="0"/>
              <a:t>Executive </a:t>
            </a:r>
            <a:r>
              <a:rPr lang="en-MY" b="1" dirty="0"/>
              <a:t>M</a:t>
            </a:r>
            <a:r>
              <a:rPr lang="en-MY" b="1" dirty="0" smtClean="0"/>
              <a:t>agistrates</a:t>
            </a:r>
            <a:r>
              <a:rPr lang="en-MY" b="1" dirty="0"/>
              <a:t>.  </a:t>
            </a:r>
            <a:endParaRPr lang="en-US" b="1" dirty="0"/>
          </a:p>
          <a:p>
            <a:pPr marL="0" indent="0">
              <a:buNone/>
            </a:pPr>
            <a:endParaRPr lang="en-US" b="1" dirty="0"/>
          </a:p>
          <a:p>
            <a:endParaRPr lang="en-US" b="1" dirty="0"/>
          </a:p>
        </p:txBody>
      </p:sp>
      <p:sp>
        <p:nvSpPr>
          <p:cNvPr id="3" name="Title 2"/>
          <p:cNvSpPr>
            <a:spLocks noGrp="1"/>
          </p:cNvSpPr>
          <p:nvPr>
            <p:ph type="title"/>
          </p:nvPr>
        </p:nvSpPr>
        <p:spPr/>
        <p:txBody>
          <a:bodyPr/>
          <a:lstStyle/>
          <a:p>
            <a:r>
              <a:rPr lang="en-MY" sz="2800" b="1" dirty="0" smtClean="0"/>
              <a:t>B. Subordinate/Lower </a:t>
            </a:r>
            <a:r>
              <a:rPr lang="en-MY" sz="2800" b="1" dirty="0" smtClean="0"/>
              <a:t>Courts</a:t>
            </a:r>
            <a:endParaRPr lang="en-U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768" y="4581144"/>
            <a:ext cx="3284982" cy="166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814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9576" y="1956816"/>
            <a:ext cx="7265176" cy="3877815"/>
          </a:xfrm>
        </p:spPr>
        <p:txBody>
          <a:bodyPr>
            <a:noAutofit/>
          </a:bodyPr>
          <a:lstStyle/>
          <a:p>
            <a:r>
              <a:rPr lang="en-MY" b="1" dirty="0" smtClean="0"/>
              <a:t>Created </a:t>
            </a:r>
            <a:r>
              <a:rPr lang="en-MY" b="1" dirty="0"/>
              <a:t>under the Civil Courts Act of 1887. </a:t>
            </a:r>
            <a:endParaRPr lang="en-MY" b="1" dirty="0" smtClean="0"/>
          </a:p>
          <a:p>
            <a:r>
              <a:rPr lang="en-MY" b="1" dirty="0" smtClean="0"/>
              <a:t>Five </a:t>
            </a:r>
            <a:r>
              <a:rPr lang="en-MY" b="1" dirty="0"/>
              <a:t>tiers of civil courts in a district:</a:t>
            </a:r>
            <a:endParaRPr lang="en-US" b="1" dirty="0"/>
          </a:p>
          <a:p>
            <a:pPr marL="1005840" lvl="2" indent="-228600">
              <a:buAutoNum type="arabicPeriod"/>
            </a:pPr>
            <a:r>
              <a:rPr lang="en-MY" sz="2400" b="1" dirty="0" smtClean="0"/>
              <a:t> Court </a:t>
            </a:r>
            <a:r>
              <a:rPr lang="en-MY" sz="2400" b="1" dirty="0"/>
              <a:t>of District Judge</a:t>
            </a:r>
            <a:r>
              <a:rPr lang="en-MY" sz="2400" b="1" dirty="0" smtClean="0"/>
              <a:t>.</a:t>
            </a:r>
          </a:p>
          <a:p>
            <a:pPr marL="1005840" lvl="2" indent="-228600">
              <a:buAutoNum type="arabicPeriod"/>
            </a:pPr>
            <a:r>
              <a:rPr lang="en-MY" b="1" dirty="0"/>
              <a:t> </a:t>
            </a:r>
            <a:r>
              <a:rPr lang="en-MY" sz="2400" b="1" dirty="0" smtClean="0"/>
              <a:t>Court </a:t>
            </a:r>
            <a:r>
              <a:rPr lang="en-MY" sz="2400" b="1" dirty="0"/>
              <a:t>of Additional District Judge</a:t>
            </a:r>
            <a:r>
              <a:rPr lang="en-MY" sz="2400" b="1" dirty="0" smtClean="0"/>
              <a:t>.</a:t>
            </a:r>
          </a:p>
          <a:p>
            <a:pPr marL="1005840" lvl="2" indent="-228600">
              <a:buAutoNum type="arabicPeriod"/>
            </a:pPr>
            <a:r>
              <a:rPr lang="en-MY" sz="2400" b="1" dirty="0" smtClean="0"/>
              <a:t> Court </a:t>
            </a:r>
            <a:r>
              <a:rPr lang="en-MY" sz="2400" b="1" dirty="0"/>
              <a:t>of Joint District Judge</a:t>
            </a:r>
            <a:r>
              <a:rPr lang="en-MY" sz="2400" b="1" dirty="0" smtClean="0"/>
              <a:t>.</a:t>
            </a:r>
          </a:p>
          <a:p>
            <a:pPr marL="1005840" lvl="2" indent="-228600">
              <a:buAutoNum type="arabicPeriod"/>
            </a:pPr>
            <a:r>
              <a:rPr lang="en-MY" sz="2400" b="1" dirty="0"/>
              <a:t> </a:t>
            </a:r>
            <a:r>
              <a:rPr lang="en-MY" sz="2400" b="1" dirty="0" smtClean="0"/>
              <a:t>Court </a:t>
            </a:r>
            <a:r>
              <a:rPr lang="en-MY" sz="2400" b="1" dirty="0"/>
              <a:t>of Senior Assistant Judge</a:t>
            </a:r>
            <a:r>
              <a:rPr lang="en-MY" sz="2400" b="1" dirty="0" smtClean="0"/>
              <a:t>.</a:t>
            </a:r>
          </a:p>
          <a:p>
            <a:pPr marL="1005840" lvl="2" indent="-228600">
              <a:buAutoNum type="arabicPeriod"/>
            </a:pPr>
            <a:r>
              <a:rPr lang="en-MY" sz="2400" b="1" dirty="0"/>
              <a:t> </a:t>
            </a:r>
            <a:r>
              <a:rPr lang="en-MY" sz="2400" b="1" dirty="0" smtClean="0"/>
              <a:t>Court </a:t>
            </a:r>
            <a:r>
              <a:rPr lang="en-MY" sz="2400" b="1" dirty="0"/>
              <a:t>of Assistant Judge.</a:t>
            </a:r>
            <a:endParaRPr lang="en-US" sz="2400" b="1" dirty="0"/>
          </a:p>
          <a:p>
            <a:r>
              <a:rPr lang="en-MY" b="1" dirty="0"/>
              <a:t>The first two are generally courts of appeal in civil matters</a:t>
            </a:r>
            <a:r>
              <a:rPr lang="en-MY" b="1" dirty="0" smtClean="0"/>
              <a:t>,</a:t>
            </a:r>
            <a:r>
              <a:rPr lang="en-MY" b="1" dirty="0"/>
              <a:t> </a:t>
            </a:r>
            <a:endParaRPr lang="en-US" b="1" dirty="0"/>
          </a:p>
          <a:p>
            <a:pPr marL="0" indent="0">
              <a:buNone/>
            </a:pPr>
            <a:r>
              <a:rPr lang="en-MY" b="1" dirty="0"/>
              <a:t> </a:t>
            </a:r>
            <a:endParaRPr lang="en-US" b="1" dirty="0"/>
          </a:p>
          <a:p>
            <a:endParaRPr lang="en-US" b="1" dirty="0"/>
          </a:p>
        </p:txBody>
      </p:sp>
      <p:sp>
        <p:nvSpPr>
          <p:cNvPr id="3" name="Title 2"/>
          <p:cNvSpPr>
            <a:spLocks noGrp="1"/>
          </p:cNvSpPr>
          <p:nvPr>
            <p:ph type="title"/>
          </p:nvPr>
        </p:nvSpPr>
        <p:spPr>
          <a:xfrm>
            <a:off x="688490" y="826188"/>
            <a:ext cx="7756263" cy="746580"/>
          </a:xfrm>
        </p:spPr>
        <p:txBody>
          <a:bodyPr/>
          <a:lstStyle/>
          <a:p>
            <a:r>
              <a:rPr lang="en-MY" sz="2800" b="1" dirty="0" smtClean="0"/>
              <a:t> </a:t>
            </a:r>
            <a:r>
              <a:rPr lang="en-MY" sz="2800" b="1" dirty="0"/>
              <a:t>Civil court </a:t>
            </a:r>
            <a:endParaRPr lang="en-US" sz="2800" dirty="0"/>
          </a:p>
        </p:txBody>
      </p:sp>
    </p:spTree>
    <p:extLst>
      <p:ext uri="{BB962C8B-B14F-4D97-AF65-F5344CB8AC3E}">
        <p14:creationId xmlns:p14="http://schemas.microsoft.com/office/powerpoint/2010/main" val="789893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5568" y="1956816"/>
            <a:ext cx="7329184" cy="3877815"/>
          </a:xfrm>
        </p:spPr>
        <p:txBody>
          <a:bodyPr>
            <a:normAutofit/>
          </a:bodyPr>
          <a:lstStyle/>
          <a:p>
            <a:pPr marL="0" indent="0" algn="just">
              <a:buNone/>
            </a:pPr>
            <a:r>
              <a:rPr lang="en-MY" b="1" dirty="0" smtClean="0"/>
              <a:t>1. </a:t>
            </a:r>
            <a:r>
              <a:rPr lang="en-MY" b="1" dirty="0"/>
              <a:t>Court of the District Judge. </a:t>
            </a:r>
            <a:endParaRPr lang="en-US" b="1" dirty="0"/>
          </a:p>
          <a:p>
            <a:pPr lvl="1" algn="just"/>
            <a:r>
              <a:rPr lang="en-MY" b="1" dirty="0" smtClean="0"/>
              <a:t>Mainly </a:t>
            </a:r>
            <a:r>
              <a:rPr lang="en-MY" b="1" dirty="0"/>
              <a:t>an appellate </a:t>
            </a:r>
            <a:r>
              <a:rPr lang="en-MY" b="1" dirty="0" smtClean="0"/>
              <a:t>court,  </a:t>
            </a:r>
            <a:r>
              <a:rPr lang="en-MY" b="1" dirty="0"/>
              <a:t>limited original jurisdiction. </a:t>
            </a:r>
            <a:endParaRPr lang="en-MY" b="1" dirty="0" smtClean="0"/>
          </a:p>
          <a:p>
            <a:pPr lvl="1" algn="just"/>
            <a:r>
              <a:rPr lang="en-MY" b="1" dirty="0" smtClean="0"/>
              <a:t>District </a:t>
            </a:r>
            <a:r>
              <a:rPr lang="en-MY" b="1" dirty="0"/>
              <a:t>Judge hears and determines </a:t>
            </a:r>
            <a:r>
              <a:rPr lang="en-MY" b="1" dirty="0" smtClean="0"/>
              <a:t>appeals </a:t>
            </a:r>
            <a:r>
              <a:rPr lang="en-MY" b="1" dirty="0"/>
              <a:t>against Joint District Judges’ judgments, decree or orders   </a:t>
            </a:r>
            <a:endParaRPr lang="en-US" b="1" dirty="0"/>
          </a:p>
          <a:p>
            <a:pPr lvl="1" algn="just"/>
            <a:r>
              <a:rPr lang="en-MY" b="1" dirty="0"/>
              <a:t>The District Judge’s pecuniary jurisdiction is unlimited and he has power to delegate his function or transfer appeal to the Additional District Judge or any other civil court </a:t>
            </a:r>
            <a:endParaRPr lang="en-US" b="1" dirty="0"/>
          </a:p>
          <a:p>
            <a:pPr algn="just"/>
            <a:endParaRPr lang="en-US" b="1" dirty="0"/>
          </a:p>
        </p:txBody>
      </p:sp>
      <p:sp>
        <p:nvSpPr>
          <p:cNvPr id="4" name="Title 2"/>
          <p:cNvSpPr>
            <a:spLocks noGrp="1"/>
          </p:cNvSpPr>
          <p:nvPr>
            <p:ph type="title"/>
          </p:nvPr>
        </p:nvSpPr>
        <p:spPr/>
        <p:txBody>
          <a:bodyPr/>
          <a:lstStyle/>
          <a:p>
            <a:r>
              <a:rPr lang="en-MY" sz="2800" b="1" dirty="0" smtClean="0"/>
              <a:t>Civil court</a:t>
            </a:r>
            <a:endParaRPr lang="en-US" sz="2800" dirty="0"/>
          </a:p>
        </p:txBody>
      </p:sp>
    </p:spTree>
    <p:extLst>
      <p:ext uri="{BB962C8B-B14F-4D97-AF65-F5344CB8AC3E}">
        <p14:creationId xmlns:p14="http://schemas.microsoft.com/office/powerpoint/2010/main" val="144410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5568" y="1956816"/>
            <a:ext cx="7329184" cy="4480560"/>
          </a:xfrm>
        </p:spPr>
        <p:txBody>
          <a:bodyPr>
            <a:noAutofit/>
          </a:bodyPr>
          <a:lstStyle/>
          <a:p>
            <a:pPr marL="0" indent="0" algn="just">
              <a:buNone/>
            </a:pPr>
            <a:r>
              <a:rPr lang="en-MY" b="1" dirty="0" smtClean="0"/>
              <a:t>2. Court </a:t>
            </a:r>
            <a:r>
              <a:rPr lang="en-MY" b="1" dirty="0"/>
              <a:t>of Additional District Judge.  </a:t>
            </a:r>
            <a:endParaRPr lang="en-US" b="1" dirty="0"/>
          </a:p>
          <a:p>
            <a:pPr lvl="1" algn="just"/>
            <a:r>
              <a:rPr lang="en-MY" sz="2000" b="1" dirty="0" smtClean="0"/>
              <a:t>Similar </a:t>
            </a:r>
            <a:r>
              <a:rPr lang="en-MY" sz="2000" b="1" dirty="0"/>
              <a:t>to the District Judges’ except that they cannot receive appeals from any inferior courts  </a:t>
            </a:r>
            <a:endParaRPr lang="en-US" sz="2000" b="1" dirty="0"/>
          </a:p>
          <a:p>
            <a:pPr marL="0" indent="0" algn="just">
              <a:buNone/>
            </a:pPr>
            <a:r>
              <a:rPr lang="en-MY" b="1" dirty="0" smtClean="0"/>
              <a:t>3. Court </a:t>
            </a:r>
            <a:r>
              <a:rPr lang="en-MY" b="1" dirty="0"/>
              <a:t>of Joint District Judge.  </a:t>
            </a:r>
            <a:endParaRPr lang="en-US" b="1" dirty="0"/>
          </a:p>
          <a:p>
            <a:pPr lvl="1" algn="just"/>
            <a:r>
              <a:rPr lang="en-MY" sz="2000" b="1" dirty="0"/>
              <a:t>The Court of Joint District Judge exercises both original and appellate jurisdiction. All cases, which exceed the pecuniary jurisdiction of Senior Assistant Judge, are filed in the Court of the Joint District Judge. The jurisdiction of the Court of Joint District Judge extends to all original suits without any pecuniary limit.  </a:t>
            </a:r>
            <a:endParaRPr lang="en-US" sz="2000" b="1" dirty="0"/>
          </a:p>
          <a:p>
            <a:pPr marL="0" indent="0" algn="just">
              <a:buNone/>
            </a:pPr>
            <a:endParaRPr lang="en-US" sz="2000" b="1" dirty="0"/>
          </a:p>
          <a:p>
            <a:pPr marL="0" indent="0" algn="just">
              <a:buNone/>
            </a:pPr>
            <a:r>
              <a:rPr lang="en-MY" b="1" dirty="0"/>
              <a:t> </a:t>
            </a:r>
            <a:endParaRPr lang="en-US" b="1" dirty="0"/>
          </a:p>
          <a:p>
            <a:pPr algn="just"/>
            <a:endParaRPr lang="en-US" b="1" dirty="0"/>
          </a:p>
        </p:txBody>
      </p:sp>
      <p:sp>
        <p:nvSpPr>
          <p:cNvPr id="4" name="Title 2"/>
          <p:cNvSpPr>
            <a:spLocks noGrp="1"/>
          </p:cNvSpPr>
          <p:nvPr>
            <p:ph type="title"/>
          </p:nvPr>
        </p:nvSpPr>
        <p:spPr/>
        <p:txBody>
          <a:bodyPr/>
          <a:lstStyle/>
          <a:p>
            <a:r>
              <a:rPr lang="en-MY" sz="2800" b="1" dirty="0" smtClean="0"/>
              <a:t> </a:t>
            </a:r>
            <a:r>
              <a:rPr lang="en-MY" sz="2800" b="1" dirty="0"/>
              <a:t>Civil </a:t>
            </a:r>
            <a:r>
              <a:rPr lang="en-MY" sz="2800" b="1" dirty="0" smtClean="0"/>
              <a:t>court</a:t>
            </a:r>
            <a:endParaRPr lang="en-US" sz="2800" dirty="0"/>
          </a:p>
        </p:txBody>
      </p:sp>
    </p:spTree>
    <p:extLst>
      <p:ext uri="{BB962C8B-B14F-4D97-AF65-F5344CB8AC3E}">
        <p14:creationId xmlns:p14="http://schemas.microsoft.com/office/powerpoint/2010/main" val="538354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7552" y="1956816"/>
            <a:ext cx="7457200" cy="3877815"/>
          </a:xfrm>
        </p:spPr>
        <p:txBody>
          <a:bodyPr>
            <a:normAutofit/>
          </a:bodyPr>
          <a:lstStyle/>
          <a:p>
            <a:pPr marL="0" indent="0" algn="just">
              <a:buNone/>
            </a:pPr>
            <a:r>
              <a:rPr lang="en-MY" b="1" dirty="0" smtClean="0"/>
              <a:t>4. Court </a:t>
            </a:r>
            <a:r>
              <a:rPr lang="en-MY" b="1" dirty="0"/>
              <a:t>of Senior Assistant Judge. </a:t>
            </a:r>
            <a:endParaRPr lang="en-US" b="1" dirty="0"/>
          </a:p>
          <a:p>
            <a:pPr lvl="1" algn="just"/>
            <a:r>
              <a:rPr lang="en-MY" sz="2000" b="1" dirty="0"/>
              <a:t>The Court of Senior Assistant Judge has original jurisdiction and appeal from this court lies to the Court of the District Judge.  Moreover, the Court of Senior Assistant Judge acts as the Family Court and also acts as the Election Tribunal  </a:t>
            </a:r>
            <a:endParaRPr lang="en-US" sz="2000" b="1" dirty="0"/>
          </a:p>
          <a:p>
            <a:pPr marL="0" indent="0" algn="just">
              <a:buNone/>
            </a:pPr>
            <a:r>
              <a:rPr lang="en-MY" b="1" dirty="0"/>
              <a:t>5. Court of Assistant Judge</a:t>
            </a:r>
            <a:endParaRPr lang="en-US" b="1" dirty="0"/>
          </a:p>
          <a:p>
            <a:pPr lvl="1" algn="just"/>
            <a:r>
              <a:rPr lang="en-MY" sz="2000" b="1" dirty="0"/>
              <a:t>All civil </a:t>
            </a:r>
            <a:r>
              <a:rPr lang="en-MY" sz="2000" b="1" dirty="0" smtClean="0"/>
              <a:t>suits are </a:t>
            </a:r>
            <a:r>
              <a:rPr lang="en-MY" sz="2000" b="1" dirty="0"/>
              <a:t>filed in the Court of Assistant Judge</a:t>
            </a:r>
            <a:endParaRPr lang="en-US" sz="2800" b="1" dirty="0"/>
          </a:p>
        </p:txBody>
      </p:sp>
      <p:sp>
        <p:nvSpPr>
          <p:cNvPr id="3" name="Title 2"/>
          <p:cNvSpPr>
            <a:spLocks noGrp="1"/>
          </p:cNvSpPr>
          <p:nvPr>
            <p:ph type="title"/>
          </p:nvPr>
        </p:nvSpPr>
        <p:spPr/>
        <p:txBody>
          <a:bodyPr/>
          <a:lstStyle/>
          <a:p>
            <a:r>
              <a:rPr lang="en-MY" sz="3200" b="1" dirty="0" smtClean="0"/>
              <a:t> </a:t>
            </a:r>
            <a:r>
              <a:rPr lang="en-MY" sz="3200" b="1" dirty="0"/>
              <a:t>Civil </a:t>
            </a:r>
            <a:r>
              <a:rPr lang="en-MY" sz="3200" b="1" dirty="0" smtClean="0"/>
              <a:t>court</a:t>
            </a:r>
            <a:endParaRPr lang="en-US"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4901184"/>
            <a:ext cx="2857500" cy="121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439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6277881"/>
              </p:ext>
            </p:extLst>
          </p:nvPr>
        </p:nvGraphicFramePr>
        <p:xfrm>
          <a:off x="795528" y="2148837"/>
          <a:ext cx="7649971" cy="4367025"/>
        </p:xfrm>
        <a:graphic>
          <a:graphicData uri="http://schemas.openxmlformats.org/drawingml/2006/table">
            <a:tbl>
              <a:tblPr firstRow="1" bandRow="1">
                <a:tableStyleId>{5C22544A-7EE6-4342-B048-85BDC9FD1C3A}</a:tableStyleId>
              </a:tblPr>
              <a:tblGrid>
                <a:gridCol w="512064"/>
                <a:gridCol w="5952744"/>
                <a:gridCol w="1185163"/>
              </a:tblGrid>
              <a:tr h="485225">
                <a:tc>
                  <a:txBody>
                    <a:bodyPr/>
                    <a:lstStyle/>
                    <a:p>
                      <a:r>
                        <a:rPr lang="en-US" sz="2400" dirty="0" err="1" smtClean="0"/>
                        <a:t>Sl</a:t>
                      </a:r>
                      <a:r>
                        <a:rPr lang="en-US" sz="2400" dirty="0" smtClean="0"/>
                        <a:t> </a:t>
                      </a:r>
                      <a:endParaRPr lang="en-US" sz="2400" dirty="0"/>
                    </a:p>
                  </a:txBody>
                  <a:tcPr/>
                </a:tc>
                <a:tc>
                  <a:txBody>
                    <a:bodyPr/>
                    <a:lstStyle/>
                    <a:p>
                      <a:pPr algn="ctr"/>
                      <a:r>
                        <a:rPr lang="en-US" sz="2400" dirty="0" smtClean="0"/>
                        <a:t>Items </a:t>
                      </a:r>
                      <a:endParaRPr lang="en-US" sz="2400" dirty="0"/>
                    </a:p>
                  </a:txBody>
                  <a:tcPr/>
                </a:tc>
                <a:tc>
                  <a:txBody>
                    <a:bodyPr/>
                    <a:lstStyle/>
                    <a:p>
                      <a:r>
                        <a:rPr lang="en-US" sz="2000" dirty="0" smtClean="0"/>
                        <a:t>Minute</a:t>
                      </a:r>
                      <a:endParaRPr lang="en-US" sz="2000" dirty="0"/>
                    </a:p>
                  </a:txBody>
                  <a:tcPr/>
                </a:tc>
              </a:tr>
              <a:tr h="485225">
                <a:tc>
                  <a:txBody>
                    <a:bodyPr/>
                    <a:lstStyle/>
                    <a:p>
                      <a:pPr algn="ctr"/>
                      <a:r>
                        <a:rPr lang="en-US" sz="2400" dirty="0" smtClean="0"/>
                        <a:t>1</a:t>
                      </a:r>
                      <a:endParaRPr lang="en-US" sz="2400" dirty="0"/>
                    </a:p>
                  </a:txBody>
                  <a:tcPr/>
                </a:tc>
                <a:tc>
                  <a:txBody>
                    <a:bodyPr/>
                    <a:lstStyle/>
                    <a:p>
                      <a:r>
                        <a:rPr lang="en-US" sz="2400" dirty="0" smtClean="0"/>
                        <a:t>Courts in Bangladesh</a:t>
                      </a:r>
                      <a:endParaRPr lang="en-US" sz="2400" dirty="0"/>
                    </a:p>
                  </a:txBody>
                  <a:tcPr/>
                </a:tc>
                <a:tc>
                  <a:txBody>
                    <a:bodyPr/>
                    <a:lstStyle/>
                    <a:p>
                      <a:pPr algn="ctr"/>
                      <a:r>
                        <a:rPr lang="en-US" sz="2400" dirty="0" smtClean="0"/>
                        <a:t>05</a:t>
                      </a:r>
                      <a:endParaRPr lang="en-US" sz="2400" dirty="0"/>
                    </a:p>
                  </a:txBody>
                  <a:tcPr/>
                </a:tc>
              </a:tr>
              <a:tr h="485225">
                <a:tc>
                  <a:txBody>
                    <a:bodyPr/>
                    <a:lstStyle/>
                    <a:p>
                      <a:pPr algn="ctr"/>
                      <a:r>
                        <a:rPr lang="en-US" sz="2400" dirty="0" smtClean="0"/>
                        <a:t>2</a:t>
                      </a:r>
                      <a:endParaRPr lang="en-US" sz="2400" dirty="0"/>
                    </a:p>
                  </a:txBody>
                  <a:tcPr/>
                </a:tc>
                <a:tc>
                  <a:txBody>
                    <a:bodyPr/>
                    <a:lstStyle/>
                    <a:p>
                      <a:r>
                        <a:rPr lang="en-US" sz="2400" dirty="0" smtClean="0"/>
                        <a:t>The Supreme Court of Bangladesh</a:t>
                      </a:r>
                      <a:endParaRPr lang="en-US" sz="2400" dirty="0"/>
                    </a:p>
                  </a:txBody>
                  <a:tcPr/>
                </a:tc>
                <a:tc>
                  <a:txBody>
                    <a:bodyPr/>
                    <a:lstStyle/>
                    <a:p>
                      <a:pPr algn="ctr"/>
                      <a:r>
                        <a:rPr lang="en-US" sz="2400" dirty="0" smtClean="0"/>
                        <a:t>10</a:t>
                      </a:r>
                      <a:endParaRPr lang="en-US" sz="2400" dirty="0"/>
                    </a:p>
                  </a:txBody>
                  <a:tcPr/>
                </a:tc>
              </a:tr>
              <a:tr h="485225">
                <a:tc>
                  <a:txBody>
                    <a:bodyPr/>
                    <a:lstStyle/>
                    <a:p>
                      <a:pPr algn="ctr"/>
                      <a:r>
                        <a:rPr lang="en-US" sz="2400" dirty="0" smtClean="0"/>
                        <a:t>3</a:t>
                      </a:r>
                      <a:endParaRPr lang="en-US" sz="2400" dirty="0"/>
                    </a:p>
                  </a:txBody>
                  <a:tcPr/>
                </a:tc>
                <a:tc>
                  <a:txBody>
                    <a:bodyPr/>
                    <a:lstStyle/>
                    <a:p>
                      <a:r>
                        <a:rPr lang="en-US" sz="2400" dirty="0" smtClean="0"/>
                        <a:t>Civil &amp; Criminal Courts </a:t>
                      </a:r>
                      <a:endParaRPr lang="en-US" sz="2400" dirty="0"/>
                    </a:p>
                  </a:txBody>
                  <a:tcPr/>
                </a:tc>
                <a:tc>
                  <a:txBody>
                    <a:bodyPr/>
                    <a:lstStyle/>
                    <a:p>
                      <a:pPr algn="ctr"/>
                      <a:r>
                        <a:rPr lang="en-US" sz="2400" dirty="0" smtClean="0"/>
                        <a:t>20</a:t>
                      </a:r>
                      <a:endParaRPr lang="en-US" sz="2400" dirty="0"/>
                    </a:p>
                  </a:txBody>
                  <a:tcPr/>
                </a:tc>
              </a:tr>
              <a:tr h="485225">
                <a:tc>
                  <a:txBody>
                    <a:bodyPr/>
                    <a:lstStyle/>
                    <a:p>
                      <a:pPr algn="ctr"/>
                      <a:r>
                        <a:rPr lang="en-US" sz="2400" dirty="0" smtClean="0"/>
                        <a:t>4</a:t>
                      </a:r>
                      <a:endParaRPr lang="en-US" sz="2400" dirty="0"/>
                    </a:p>
                  </a:txBody>
                  <a:tcPr/>
                </a:tc>
                <a:tc>
                  <a:txBody>
                    <a:bodyPr/>
                    <a:lstStyle/>
                    <a:p>
                      <a:r>
                        <a:rPr lang="en-US" sz="2400" dirty="0" smtClean="0"/>
                        <a:t>Court of Session &amp; Court of Magistrates</a:t>
                      </a:r>
                      <a:endParaRPr lang="en-US" sz="2400" dirty="0"/>
                    </a:p>
                  </a:txBody>
                  <a:tcPr/>
                </a:tc>
                <a:tc>
                  <a:txBody>
                    <a:bodyPr/>
                    <a:lstStyle/>
                    <a:p>
                      <a:pPr algn="ctr"/>
                      <a:r>
                        <a:rPr lang="en-US" sz="2400" dirty="0" smtClean="0"/>
                        <a:t>15</a:t>
                      </a:r>
                      <a:endParaRPr lang="en-US" sz="2400" dirty="0"/>
                    </a:p>
                  </a:txBody>
                  <a:tcPr/>
                </a:tc>
              </a:tr>
              <a:tr h="485225">
                <a:tc>
                  <a:txBody>
                    <a:bodyPr/>
                    <a:lstStyle/>
                    <a:p>
                      <a:pPr algn="ctr"/>
                      <a:r>
                        <a:rPr lang="en-US" sz="2400" dirty="0" smtClean="0"/>
                        <a:t>5</a:t>
                      </a:r>
                      <a:endParaRPr lang="en-US" sz="2400" dirty="0"/>
                    </a:p>
                  </a:txBody>
                  <a:tcPr/>
                </a:tc>
                <a:tc>
                  <a:txBody>
                    <a:bodyPr/>
                    <a:lstStyle/>
                    <a:p>
                      <a:r>
                        <a:rPr lang="en-MY" sz="2400" b="0" dirty="0" smtClean="0"/>
                        <a:t>Courts/Tribunals of special jurisdiction</a:t>
                      </a:r>
                      <a:endParaRPr lang="en-US" sz="2400" b="0" dirty="0"/>
                    </a:p>
                  </a:txBody>
                  <a:tcPr/>
                </a:tc>
                <a:tc>
                  <a:txBody>
                    <a:bodyPr/>
                    <a:lstStyle/>
                    <a:p>
                      <a:pPr algn="ctr"/>
                      <a:r>
                        <a:rPr lang="en-US" sz="2400" dirty="0" smtClean="0"/>
                        <a:t>10</a:t>
                      </a:r>
                      <a:endParaRPr lang="en-US" sz="2400" dirty="0"/>
                    </a:p>
                  </a:txBody>
                  <a:tcPr/>
                </a:tc>
              </a:tr>
              <a:tr h="485225">
                <a:tc>
                  <a:txBody>
                    <a:bodyPr/>
                    <a:lstStyle/>
                    <a:p>
                      <a:pPr algn="ctr"/>
                      <a:r>
                        <a:rPr lang="en-US" sz="2400" dirty="0" smtClean="0"/>
                        <a:t>6</a:t>
                      </a:r>
                      <a:endParaRPr lang="en-US" sz="2400" dirty="0"/>
                    </a:p>
                  </a:txBody>
                  <a:tcPr/>
                </a:tc>
                <a:tc>
                  <a:txBody>
                    <a:bodyPr/>
                    <a:lstStyle/>
                    <a:p>
                      <a:r>
                        <a:rPr lang="en-US" sz="2400" dirty="0" smtClean="0"/>
                        <a:t>Good to know: Some issues</a:t>
                      </a:r>
                      <a:endParaRPr lang="en-US" sz="2400" dirty="0"/>
                    </a:p>
                  </a:txBody>
                  <a:tcPr/>
                </a:tc>
                <a:tc>
                  <a:txBody>
                    <a:bodyPr/>
                    <a:lstStyle/>
                    <a:p>
                      <a:pPr algn="ctr"/>
                      <a:r>
                        <a:rPr lang="en-US" sz="2400" dirty="0" smtClean="0"/>
                        <a:t>20</a:t>
                      </a:r>
                      <a:endParaRPr lang="en-US" sz="2400" dirty="0"/>
                    </a:p>
                  </a:txBody>
                  <a:tcPr/>
                </a:tc>
              </a:tr>
              <a:tr h="485225">
                <a:tc>
                  <a:txBody>
                    <a:bodyPr/>
                    <a:lstStyle/>
                    <a:p>
                      <a:pPr algn="ctr"/>
                      <a:r>
                        <a:rPr lang="en-US" sz="2400" dirty="0" smtClean="0"/>
                        <a:t>7</a:t>
                      </a:r>
                      <a:endParaRPr lang="en-US" sz="2400" dirty="0"/>
                    </a:p>
                  </a:txBody>
                  <a:tcPr/>
                </a:tc>
                <a:tc>
                  <a:txBody>
                    <a:bodyPr/>
                    <a:lstStyle/>
                    <a:p>
                      <a:r>
                        <a:rPr lang="en-US" sz="2400" dirty="0" smtClean="0"/>
                        <a:t>Q &amp; A </a:t>
                      </a:r>
                      <a:endParaRPr lang="en-US" sz="2400" dirty="0"/>
                    </a:p>
                  </a:txBody>
                  <a:tcPr/>
                </a:tc>
                <a:tc>
                  <a:txBody>
                    <a:bodyPr/>
                    <a:lstStyle/>
                    <a:p>
                      <a:pPr algn="ctr"/>
                      <a:r>
                        <a:rPr lang="en-US" sz="2400" dirty="0" smtClean="0"/>
                        <a:t>10</a:t>
                      </a:r>
                      <a:endParaRPr lang="en-US" sz="2400" dirty="0"/>
                    </a:p>
                  </a:txBody>
                  <a:tcPr/>
                </a:tc>
              </a:tr>
              <a:tr h="485225">
                <a:tc>
                  <a:txBody>
                    <a:bodyPr/>
                    <a:lstStyle/>
                    <a:p>
                      <a:endParaRPr lang="en-US" sz="2400"/>
                    </a:p>
                  </a:txBody>
                  <a:tcPr/>
                </a:tc>
                <a:tc>
                  <a:txBody>
                    <a:bodyPr/>
                    <a:lstStyle/>
                    <a:p>
                      <a:r>
                        <a:rPr lang="en-US" sz="2400" dirty="0" smtClean="0"/>
                        <a:t>Total</a:t>
                      </a:r>
                      <a:endParaRPr lang="en-US" sz="2400" dirty="0"/>
                    </a:p>
                  </a:txBody>
                  <a:tcPr/>
                </a:tc>
                <a:tc>
                  <a:txBody>
                    <a:bodyPr/>
                    <a:lstStyle/>
                    <a:p>
                      <a:pPr algn="ctr"/>
                      <a:r>
                        <a:rPr lang="en-US" sz="2400" dirty="0" smtClean="0"/>
                        <a:t>90</a:t>
                      </a:r>
                      <a:endParaRPr lang="en-US" sz="2400" dirty="0"/>
                    </a:p>
                  </a:txBody>
                  <a:tcPr/>
                </a:tc>
              </a:tr>
            </a:tbl>
          </a:graphicData>
        </a:graphic>
      </p:graphicFrame>
      <p:sp>
        <p:nvSpPr>
          <p:cNvPr id="3" name="Title 2"/>
          <p:cNvSpPr>
            <a:spLocks noGrp="1"/>
          </p:cNvSpPr>
          <p:nvPr>
            <p:ph type="title"/>
          </p:nvPr>
        </p:nvSpPr>
        <p:spPr/>
        <p:txBody>
          <a:bodyPr/>
          <a:lstStyle/>
          <a:p>
            <a:r>
              <a:rPr lang="en-US" sz="3200" b="1" dirty="0" smtClean="0"/>
              <a:t>Session Plan</a:t>
            </a:r>
            <a:endParaRPr lang="en-US" sz="3200" b="1" dirty="0"/>
          </a:p>
        </p:txBody>
      </p:sp>
    </p:spTree>
    <p:extLst>
      <p:ext uri="{BB962C8B-B14F-4D97-AF65-F5344CB8AC3E}">
        <p14:creationId xmlns:p14="http://schemas.microsoft.com/office/powerpoint/2010/main" val="1022247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7552" y="2020824"/>
            <a:ext cx="7457200" cy="4352544"/>
          </a:xfrm>
        </p:spPr>
        <p:txBody>
          <a:bodyPr>
            <a:normAutofit fontScale="85000" lnSpcReduction="20000"/>
          </a:bodyPr>
          <a:lstStyle/>
          <a:p>
            <a:pPr marL="0" indent="0">
              <a:buNone/>
            </a:pPr>
            <a:r>
              <a:rPr lang="en-MY" b="1" dirty="0" smtClean="0"/>
              <a:t>The </a:t>
            </a:r>
            <a:r>
              <a:rPr lang="en-MY" b="1" dirty="0"/>
              <a:t>Code of Criminal Procedure 1898</a:t>
            </a:r>
            <a:r>
              <a:rPr lang="en-MY" b="1" dirty="0" smtClean="0"/>
              <a:t>.</a:t>
            </a:r>
          </a:p>
          <a:p>
            <a:pPr marL="0" indent="0">
              <a:buNone/>
            </a:pPr>
            <a:r>
              <a:rPr lang="en-MY" sz="2800" b="1" dirty="0" smtClean="0"/>
              <a:t>Two classes of Criminal Courts</a:t>
            </a:r>
          </a:p>
          <a:p>
            <a:pPr marL="0" indent="0">
              <a:buNone/>
            </a:pPr>
            <a:r>
              <a:rPr lang="en-MY" b="1" dirty="0" smtClean="0"/>
              <a:t>	a. Courts of Sessions</a:t>
            </a:r>
          </a:p>
          <a:p>
            <a:pPr marL="0" indent="0">
              <a:buNone/>
            </a:pPr>
            <a:r>
              <a:rPr lang="en-MY" b="1" dirty="0"/>
              <a:t>	</a:t>
            </a:r>
            <a:r>
              <a:rPr lang="en-MY" b="1" dirty="0" smtClean="0"/>
              <a:t>b. Courts of Magistrates </a:t>
            </a:r>
            <a:endParaRPr lang="en-US" b="1" dirty="0"/>
          </a:p>
          <a:p>
            <a:r>
              <a:rPr lang="en-MY" sz="3100" b="1" dirty="0" smtClean="0"/>
              <a:t>The </a:t>
            </a:r>
            <a:r>
              <a:rPr lang="en-MY" sz="3100" b="1" dirty="0"/>
              <a:t>subordinate </a:t>
            </a:r>
            <a:r>
              <a:rPr lang="en-MY" sz="3100" b="1" dirty="0" smtClean="0"/>
              <a:t>criminal</a:t>
            </a:r>
            <a:r>
              <a:rPr lang="en-US" sz="3100" b="1" dirty="0" smtClean="0"/>
              <a:t> </a:t>
            </a:r>
            <a:r>
              <a:rPr lang="en-MY" sz="3100" b="1" dirty="0" smtClean="0"/>
              <a:t>courts </a:t>
            </a:r>
          </a:p>
          <a:p>
            <a:pPr lvl="1"/>
            <a:r>
              <a:rPr lang="en-MY" b="1" dirty="0" smtClean="0">
                <a:solidFill>
                  <a:srgbClr val="0070C0"/>
                </a:solidFill>
              </a:rPr>
              <a:t>Courts of Session Judge.</a:t>
            </a:r>
            <a:endParaRPr lang="en-US" b="1" dirty="0" smtClean="0">
              <a:solidFill>
                <a:srgbClr val="0070C0"/>
              </a:solidFill>
            </a:endParaRPr>
          </a:p>
          <a:p>
            <a:pPr lvl="1"/>
            <a:r>
              <a:rPr lang="en-MY" b="1" dirty="0" smtClean="0"/>
              <a:t>Court </a:t>
            </a:r>
            <a:r>
              <a:rPr lang="en-MY" b="1" dirty="0"/>
              <a:t>of Additional Session Judge.</a:t>
            </a:r>
            <a:endParaRPr lang="en-US" b="1" dirty="0"/>
          </a:p>
          <a:p>
            <a:pPr lvl="1"/>
            <a:r>
              <a:rPr lang="en-MY" b="1" dirty="0" smtClean="0"/>
              <a:t>Court </a:t>
            </a:r>
            <a:r>
              <a:rPr lang="en-MY" b="1" dirty="0"/>
              <a:t>of Joint Session Judge.</a:t>
            </a:r>
            <a:endParaRPr lang="en-US" b="1" dirty="0"/>
          </a:p>
          <a:p>
            <a:pPr lvl="1"/>
            <a:r>
              <a:rPr lang="en-MY" b="1" dirty="0"/>
              <a:t> </a:t>
            </a:r>
            <a:r>
              <a:rPr lang="en-MY" b="1" dirty="0">
                <a:solidFill>
                  <a:srgbClr val="0070C0"/>
                </a:solidFill>
              </a:rPr>
              <a:t>Court of Chief Metropolitan Magistrates (CMM)</a:t>
            </a:r>
            <a:r>
              <a:rPr lang="en-MY" b="1" dirty="0"/>
              <a:t>.</a:t>
            </a:r>
            <a:endParaRPr lang="en-US" b="1" dirty="0"/>
          </a:p>
          <a:p>
            <a:pPr lvl="1"/>
            <a:r>
              <a:rPr lang="en-MY" b="1" dirty="0"/>
              <a:t> Court of Additional CMM.</a:t>
            </a:r>
            <a:endParaRPr lang="en-US" b="1" dirty="0"/>
          </a:p>
          <a:p>
            <a:pPr lvl="1"/>
            <a:r>
              <a:rPr lang="en-MY" b="1" dirty="0"/>
              <a:t> Court of Magistrates of the First Class.</a:t>
            </a:r>
            <a:endParaRPr lang="en-US" b="1" dirty="0"/>
          </a:p>
          <a:p>
            <a:pPr lvl="1"/>
            <a:r>
              <a:rPr lang="en-MY" b="1" dirty="0"/>
              <a:t> Court of Magistrates of the Second Class.</a:t>
            </a:r>
            <a:endParaRPr lang="en-US" b="1" dirty="0"/>
          </a:p>
          <a:p>
            <a:pPr lvl="1"/>
            <a:r>
              <a:rPr lang="en-MY" b="1" dirty="0"/>
              <a:t> Court of Magistrate of the Third Class.</a:t>
            </a:r>
            <a:endParaRPr lang="en-US" b="1" dirty="0"/>
          </a:p>
          <a:p>
            <a:endParaRPr lang="en-US" b="1" dirty="0"/>
          </a:p>
        </p:txBody>
      </p:sp>
      <p:sp>
        <p:nvSpPr>
          <p:cNvPr id="3" name="Title 2"/>
          <p:cNvSpPr>
            <a:spLocks noGrp="1"/>
          </p:cNvSpPr>
          <p:nvPr>
            <p:ph type="title"/>
          </p:nvPr>
        </p:nvSpPr>
        <p:spPr/>
        <p:txBody>
          <a:bodyPr/>
          <a:lstStyle/>
          <a:p>
            <a:r>
              <a:rPr lang="en-MY" sz="2800" b="1" dirty="0" smtClean="0"/>
              <a:t>Criminal Courts</a:t>
            </a:r>
            <a:endParaRPr lang="en-US" sz="2800" dirty="0"/>
          </a:p>
        </p:txBody>
      </p:sp>
    </p:spTree>
    <p:extLst>
      <p:ext uri="{BB962C8B-B14F-4D97-AF65-F5344CB8AC3E}">
        <p14:creationId xmlns:p14="http://schemas.microsoft.com/office/powerpoint/2010/main" val="2116520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1560" y="2020824"/>
            <a:ext cx="7393192" cy="4352544"/>
          </a:xfrm>
        </p:spPr>
        <p:txBody>
          <a:bodyPr>
            <a:noAutofit/>
          </a:bodyPr>
          <a:lstStyle/>
          <a:p>
            <a:pPr marL="0" indent="0" algn="just">
              <a:buNone/>
            </a:pPr>
            <a:r>
              <a:rPr lang="en-MY" b="1" dirty="0" smtClean="0"/>
              <a:t>Three </a:t>
            </a:r>
            <a:r>
              <a:rPr lang="en-MY" b="1" dirty="0"/>
              <a:t>tiers of judges, namely, </a:t>
            </a:r>
            <a:endParaRPr lang="en-MY" b="1" dirty="0" smtClean="0"/>
          </a:p>
          <a:p>
            <a:pPr lvl="1" algn="just"/>
            <a:r>
              <a:rPr lang="en-MY" sz="2400" b="1" dirty="0" smtClean="0"/>
              <a:t>Sessions </a:t>
            </a:r>
            <a:r>
              <a:rPr lang="en-MY" sz="2400" b="1" dirty="0"/>
              <a:t>Judge, </a:t>
            </a:r>
            <a:endParaRPr lang="en-MY" sz="2400" b="1" dirty="0" smtClean="0"/>
          </a:p>
          <a:p>
            <a:pPr lvl="1" algn="just"/>
            <a:r>
              <a:rPr lang="en-MY" sz="2400" b="1" dirty="0" smtClean="0"/>
              <a:t>Additional </a:t>
            </a:r>
            <a:r>
              <a:rPr lang="en-MY" sz="2400" b="1" dirty="0"/>
              <a:t>Sessions Judge and </a:t>
            </a:r>
            <a:endParaRPr lang="en-MY" sz="2400" b="1" dirty="0" smtClean="0"/>
          </a:p>
          <a:p>
            <a:pPr lvl="1" algn="just"/>
            <a:r>
              <a:rPr lang="en-MY" sz="2400" b="1" dirty="0" smtClean="0"/>
              <a:t>Joint Sessions </a:t>
            </a:r>
            <a:r>
              <a:rPr lang="en-MY" sz="2400" b="1" dirty="0"/>
              <a:t>Judge.  </a:t>
            </a:r>
            <a:endParaRPr lang="en-US" sz="2400" b="1" dirty="0"/>
          </a:p>
          <a:p>
            <a:pPr algn="just"/>
            <a:r>
              <a:rPr lang="en-MY" b="1" dirty="0"/>
              <a:t>Sessions Judge and Additional Sessions Judge hold same powers, while Joint Sessions Judge enjoy lesser powers. A Sessions Judge and an Additional Sessions Judge may impose any penalty including the death penalty prescribed by </a:t>
            </a:r>
            <a:r>
              <a:rPr lang="en-MY" b="1" dirty="0" smtClean="0"/>
              <a:t>law</a:t>
            </a:r>
            <a:r>
              <a:rPr lang="en-MY" b="1" dirty="0"/>
              <a:t> </a:t>
            </a:r>
            <a:endParaRPr lang="en-US" b="1" dirty="0"/>
          </a:p>
        </p:txBody>
      </p:sp>
      <p:sp>
        <p:nvSpPr>
          <p:cNvPr id="3" name="Title 2"/>
          <p:cNvSpPr>
            <a:spLocks noGrp="1"/>
          </p:cNvSpPr>
          <p:nvPr>
            <p:ph type="title"/>
          </p:nvPr>
        </p:nvSpPr>
        <p:spPr/>
        <p:txBody>
          <a:bodyPr/>
          <a:lstStyle/>
          <a:p>
            <a:r>
              <a:rPr lang="en-MY" sz="2800" b="1" dirty="0" smtClean="0"/>
              <a:t>A. Courts </a:t>
            </a:r>
            <a:r>
              <a:rPr lang="en-MY" sz="2800" b="1" dirty="0"/>
              <a:t>of </a:t>
            </a:r>
            <a:r>
              <a:rPr lang="en-MY" sz="2800" b="1" dirty="0" smtClean="0"/>
              <a:t>Session</a:t>
            </a:r>
            <a:endParaRPr lang="en-US" sz="2800" dirty="0"/>
          </a:p>
        </p:txBody>
      </p:sp>
    </p:spTree>
    <p:extLst>
      <p:ext uri="{BB962C8B-B14F-4D97-AF65-F5344CB8AC3E}">
        <p14:creationId xmlns:p14="http://schemas.microsoft.com/office/powerpoint/2010/main" val="1729538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7552" y="1956816"/>
            <a:ext cx="7457200" cy="3877815"/>
          </a:xfrm>
        </p:spPr>
        <p:txBody>
          <a:bodyPr/>
          <a:lstStyle/>
          <a:p>
            <a:r>
              <a:rPr lang="en-MY" b="1" dirty="0"/>
              <a:t>The Court of Session for a metropolitan area is known as the Metropolitan Court of Session. </a:t>
            </a:r>
          </a:p>
          <a:p>
            <a:pPr algn="just"/>
            <a:r>
              <a:rPr lang="en-MY" b="1" dirty="0"/>
              <a:t>All Joint Session Judge shall be subordinate to the Sessions Judge in whose Court they exercise jurisdiction  and all Judicial Magistrates including to the Chief Judicial Magistrates shall be subordinate to the Metropolitan Session Judge </a:t>
            </a:r>
            <a:endParaRPr lang="en-US" b="1" dirty="0"/>
          </a:p>
          <a:p>
            <a:endParaRPr lang="en-US" b="1" dirty="0"/>
          </a:p>
        </p:txBody>
      </p:sp>
      <p:sp>
        <p:nvSpPr>
          <p:cNvPr id="3" name="Title 2"/>
          <p:cNvSpPr>
            <a:spLocks noGrp="1"/>
          </p:cNvSpPr>
          <p:nvPr>
            <p:ph type="title"/>
          </p:nvPr>
        </p:nvSpPr>
        <p:spPr/>
        <p:txBody>
          <a:bodyPr/>
          <a:lstStyle/>
          <a:p>
            <a:r>
              <a:rPr lang="en-MY" sz="2800" b="1" dirty="0"/>
              <a:t>Courts of Session</a:t>
            </a:r>
            <a:endParaRPr lang="en-US" sz="2800" dirty="0"/>
          </a:p>
        </p:txBody>
      </p:sp>
    </p:spTree>
    <p:extLst>
      <p:ext uri="{BB962C8B-B14F-4D97-AF65-F5344CB8AC3E}">
        <p14:creationId xmlns:p14="http://schemas.microsoft.com/office/powerpoint/2010/main" val="2705982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1560" y="1892808"/>
            <a:ext cx="7393192" cy="3877815"/>
          </a:xfrm>
        </p:spPr>
        <p:txBody>
          <a:bodyPr>
            <a:normAutofit/>
          </a:bodyPr>
          <a:lstStyle/>
          <a:p>
            <a:r>
              <a:rPr lang="en-MY" b="1" dirty="0" smtClean="0"/>
              <a:t>Section </a:t>
            </a:r>
            <a:r>
              <a:rPr lang="en-MY" b="1" dirty="0"/>
              <a:t>6(2) of </a:t>
            </a:r>
            <a:r>
              <a:rPr lang="en-MY" b="1" dirty="0" err="1" smtClean="0"/>
              <a:t>CrPC</a:t>
            </a:r>
            <a:r>
              <a:rPr lang="en-MY" b="1" dirty="0"/>
              <a:t>:</a:t>
            </a:r>
            <a:r>
              <a:rPr lang="en-MY" b="1" dirty="0" smtClean="0"/>
              <a:t> 2 types  </a:t>
            </a:r>
            <a:r>
              <a:rPr lang="en-MY" b="1" dirty="0"/>
              <a:t>of magistrate court: </a:t>
            </a:r>
            <a:endParaRPr lang="en-US" b="1" dirty="0"/>
          </a:p>
          <a:p>
            <a:pPr lvl="1"/>
            <a:r>
              <a:rPr lang="en-MY" b="1" dirty="0"/>
              <a:t>Judicial and Executive </a:t>
            </a:r>
            <a:r>
              <a:rPr lang="en-MY" b="1" dirty="0" smtClean="0"/>
              <a:t>Magistrates</a:t>
            </a:r>
            <a:endParaRPr lang="en-US" b="1" dirty="0"/>
          </a:p>
          <a:p>
            <a:r>
              <a:rPr lang="en-MY" b="1" dirty="0" smtClean="0"/>
              <a:t>Four </a:t>
            </a:r>
            <a:r>
              <a:rPr lang="en-MY" b="1" dirty="0"/>
              <a:t>types of </a:t>
            </a:r>
            <a:r>
              <a:rPr lang="en-MY" b="1" dirty="0" smtClean="0"/>
              <a:t>Magistrates</a:t>
            </a:r>
            <a:r>
              <a:rPr lang="en-MY" b="1" dirty="0"/>
              <a:t>:</a:t>
            </a:r>
            <a:r>
              <a:rPr lang="en-MY" b="1" dirty="0" smtClean="0"/>
              <a:t> </a:t>
            </a:r>
            <a:endParaRPr lang="en-US" b="1" dirty="0"/>
          </a:p>
          <a:p>
            <a:pPr lvl="1"/>
            <a:r>
              <a:rPr lang="en-MY" b="1" dirty="0"/>
              <a:t>CMM in metropolitan areas and Chief Judicial Magistrate in other areas, </a:t>
            </a:r>
            <a:endParaRPr lang="en-US" b="1" dirty="0"/>
          </a:p>
          <a:p>
            <a:pPr lvl="1"/>
            <a:r>
              <a:rPr lang="en-MY" b="1" dirty="0"/>
              <a:t>Magistrates of the first class, </a:t>
            </a:r>
            <a:endParaRPr lang="en-US" b="1" dirty="0"/>
          </a:p>
          <a:p>
            <a:pPr lvl="1"/>
            <a:r>
              <a:rPr lang="en-MY" b="1" dirty="0"/>
              <a:t>Magistrates of the second class and</a:t>
            </a:r>
            <a:endParaRPr lang="en-US" b="1" dirty="0"/>
          </a:p>
          <a:p>
            <a:pPr lvl="1"/>
            <a:r>
              <a:rPr lang="en-MY" b="1" dirty="0"/>
              <a:t>Magistrates of the third class. </a:t>
            </a:r>
            <a:endParaRPr lang="en-US" b="1" dirty="0"/>
          </a:p>
          <a:p>
            <a:endParaRPr lang="en-US" b="1" dirty="0"/>
          </a:p>
        </p:txBody>
      </p:sp>
      <p:sp>
        <p:nvSpPr>
          <p:cNvPr id="3" name="Title 2"/>
          <p:cNvSpPr>
            <a:spLocks noGrp="1"/>
          </p:cNvSpPr>
          <p:nvPr>
            <p:ph type="title"/>
          </p:nvPr>
        </p:nvSpPr>
        <p:spPr/>
        <p:txBody>
          <a:bodyPr/>
          <a:lstStyle/>
          <a:p>
            <a:r>
              <a:rPr lang="en-MY" sz="2800" b="1" dirty="0" smtClean="0"/>
              <a:t>B. Court </a:t>
            </a:r>
            <a:r>
              <a:rPr lang="en-MY" sz="2800" b="1" dirty="0"/>
              <a:t>of </a:t>
            </a:r>
            <a:r>
              <a:rPr lang="en-MY" sz="2800" b="1" dirty="0" smtClean="0"/>
              <a:t>Magistrates</a:t>
            </a:r>
            <a:endParaRPr lang="en-US" sz="2800" dirty="0"/>
          </a:p>
        </p:txBody>
      </p:sp>
    </p:spTree>
    <p:extLst>
      <p:ext uri="{BB962C8B-B14F-4D97-AF65-F5344CB8AC3E}">
        <p14:creationId xmlns:p14="http://schemas.microsoft.com/office/powerpoint/2010/main" val="971623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5568" y="1983489"/>
            <a:ext cx="7329184" cy="3877815"/>
          </a:xfrm>
        </p:spPr>
        <p:txBody>
          <a:bodyPr>
            <a:normAutofit/>
          </a:bodyPr>
          <a:lstStyle/>
          <a:p>
            <a:pPr marL="0" indent="0">
              <a:buNone/>
            </a:pPr>
            <a:r>
              <a:rPr lang="en-MY" b="1" dirty="0" smtClean="0"/>
              <a:t>Section </a:t>
            </a:r>
            <a:r>
              <a:rPr lang="en-MY" b="1" dirty="0"/>
              <a:t>10 of </a:t>
            </a:r>
            <a:r>
              <a:rPr lang="en-MY" b="1" dirty="0" err="1" smtClean="0"/>
              <a:t>CrPc</a:t>
            </a:r>
            <a:r>
              <a:rPr lang="en-MY" b="1" dirty="0" smtClean="0"/>
              <a:t> </a:t>
            </a:r>
            <a:r>
              <a:rPr lang="en-MY" b="1" dirty="0"/>
              <a:t>1898 </a:t>
            </a:r>
            <a:endParaRPr lang="en-US" b="1" dirty="0"/>
          </a:p>
          <a:p>
            <a:r>
              <a:rPr lang="en-MY" b="1" dirty="0"/>
              <a:t>In every district and in every metropolitan area: </a:t>
            </a:r>
            <a:endParaRPr lang="en-US" b="1" dirty="0"/>
          </a:p>
          <a:p>
            <a:pPr lvl="1"/>
            <a:r>
              <a:rPr lang="en-MY" b="1" dirty="0"/>
              <a:t>The District Magistrate </a:t>
            </a:r>
            <a:endParaRPr lang="en-US" b="1" dirty="0"/>
          </a:p>
          <a:p>
            <a:pPr lvl="1"/>
            <a:r>
              <a:rPr lang="en-MY" b="1" dirty="0"/>
              <a:t>Additional District Magistrate, with all or any of the powers of a DM.</a:t>
            </a:r>
            <a:endParaRPr lang="en-US" b="1" dirty="0"/>
          </a:p>
          <a:p>
            <a:pPr lvl="1"/>
            <a:r>
              <a:rPr lang="en-MY" b="1" dirty="0"/>
              <a:t>All Assistant Commissioners, ADCs or UNOs in any district or </a:t>
            </a:r>
            <a:r>
              <a:rPr lang="en-MY" b="1" dirty="0" err="1"/>
              <a:t>Upazila</a:t>
            </a:r>
            <a:r>
              <a:rPr lang="en-MY" b="1" dirty="0"/>
              <a:t> shall be Executive Magistrate.</a:t>
            </a:r>
            <a:endParaRPr lang="en-US" b="1" dirty="0"/>
          </a:p>
          <a:p>
            <a:pPr marL="0" indent="0">
              <a:buNone/>
            </a:pPr>
            <a:r>
              <a:rPr lang="en-MY" b="1" dirty="0"/>
              <a:t> </a:t>
            </a:r>
            <a:endParaRPr lang="en-US" b="1" dirty="0"/>
          </a:p>
          <a:p>
            <a:endParaRPr lang="en-US" b="1" dirty="0"/>
          </a:p>
        </p:txBody>
      </p:sp>
      <p:sp>
        <p:nvSpPr>
          <p:cNvPr id="3" name="Title 2"/>
          <p:cNvSpPr>
            <a:spLocks noGrp="1"/>
          </p:cNvSpPr>
          <p:nvPr>
            <p:ph type="title"/>
          </p:nvPr>
        </p:nvSpPr>
        <p:spPr/>
        <p:txBody>
          <a:bodyPr/>
          <a:lstStyle/>
          <a:p>
            <a:r>
              <a:rPr lang="en-MY" sz="2800" b="1" dirty="0"/>
              <a:t>Executive </a:t>
            </a:r>
            <a:r>
              <a:rPr lang="en-MY" sz="2800" b="1" dirty="0" smtClean="0"/>
              <a:t>Magistrate</a:t>
            </a:r>
            <a:endParaRPr lang="en-US" sz="2800" dirty="0"/>
          </a:p>
        </p:txBody>
      </p:sp>
    </p:spTree>
    <p:extLst>
      <p:ext uri="{BB962C8B-B14F-4D97-AF65-F5344CB8AC3E}">
        <p14:creationId xmlns:p14="http://schemas.microsoft.com/office/powerpoint/2010/main" val="2372661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1560" y="1892808"/>
            <a:ext cx="7393192" cy="3877815"/>
          </a:xfrm>
        </p:spPr>
        <p:txBody>
          <a:bodyPr>
            <a:normAutofit/>
          </a:bodyPr>
          <a:lstStyle/>
          <a:p>
            <a:r>
              <a:rPr lang="en-MY" b="1" dirty="0" smtClean="0"/>
              <a:t>Composition</a:t>
            </a:r>
            <a:r>
              <a:rPr lang="en-MY" b="1" dirty="0"/>
              <a:t>: </a:t>
            </a:r>
            <a:endParaRPr lang="en-MY" b="1" dirty="0" smtClean="0"/>
          </a:p>
          <a:p>
            <a:pPr lvl="1"/>
            <a:r>
              <a:rPr lang="en-MY" b="1" dirty="0" smtClean="0"/>
              <a:t>Chairman </a:t>
            </a:r>
            <a:r>
              <a:rPr lang="en-MY" b="1" dirty="0"/>
              <a:t>and </a:t>
            </a:r>
            <a:r>
              <a:rPr lang="en-MY" b="1" dirty="0" smtClean="0"/>
              <a:t>4 </a:t>
            </a:r>
            <a:r>
              <a:rPr lang="en-MY" b="1" dirty="0"/>
              <a:t>members, consisting two members from both sides.</a:t>
            </a:r>
            <a:endParaRPr lang="en-US" b="1" dirty="0"/>
          </a:p>
          <a:p>
            <a:r>
              <a:rPr lang="en-MY" b="1" dirty="0"/>
              <a:t>From each side one member be member of Union </a:t>
            </a:r>
            <a:r>
              <a:rPr lang="en-MY" b="1" dirty="0" err="1"/>
              <a:t>Parishad</a:t>
            </a:r>
            <a:r>
              <a:rPr lang="en-MY" b="1" dirty="0"/>
              <a:t> and one member be a woman. </a:t>
            </a:r>
            <a:endParaRPr lang="en-US" b="1" dirty="0"/>
          </a:p>
          <a:p>
            <a:r>
              <a:rPr lang="en-MY" b="1" dirty="0"/>
              <a:t>Power of VC: up to BDT 75,000</a:t>
            </a:r>
            <a:endParaRPr lang="en-US" b="1" dirty="0"/>
          </a:p>
          <a:p>
            <a:r>
              <a:rPr lang="en-MY" b="1" dirty="0" err="1"/>
              <a:t>Revisional</a:t>
            </a:r>
            <a:r>
              <a:rPr lang="en-MY" b="1" dirty="0"/>
              <a:t> Court: Assistant Judge</a:t>
            </a:r>
            <a:endParaRPr lang="en-US" b="1" dirty="0"/>
          </a:p>
          <a:p>
            <a:r>
              <a:rPr lang="en-MY" b="1" dirty="0" err="1" smtClean="0"/>
              <a:t>Appelate</a:t>
            </a:r>
            <a:r>
              <a:rPr lang="en-MY" b="1" dirty="0" smtClean="0"/>
              <a:t> </a:t>
            </a:r>
            <a:r>
              <a:rPr lang="en-MY" b="1" dirty="0"/>
              <a:t>Court:</a:t>
            </a:r>
            <a:endParaRPr lang="en-US" b="1" dirty="0"/>
          </a:p>
          <a:p>
            <a:pPr lvl="1"/>
            <a:r>
              <a:rPr lang="en-MY" b="1" dirty="0"/>
              <a:t>Schedule 1: Magistrate 1</a:t>
            </a:r>
            <a:r>
              <a:rPr lang="en-MY" b="1" baseline="30000" dirty="0"/>
              <a:t>st</a:t>
            </a:r>
            <a:r>
              <a:rPr lang="en-MY" b="1" dirty="0"/>
              <a:t> Class, </a:t>
            </a:r>
            <a:r>
              <a:rPr lang="en-MY" b="1" dirty="0" smtClean="0"/>
              <a:t>Sch. </a:t>
            </a:r>
            <a:r>
              <a:rPr lang="en-MY" b="1" dirty="0"/>
              <a:t>2: </a:t>
            </a:r>
            <a:r>
              <a:rPr lang="en-MY" b="1" dirty="0" err="1" smtClean="0"/>
              <a:t>Asst</a:t>
            </a:r>
            <a:r>
              <a:rPr lang="en-MY" b="1" dirty="0" smtClean="0"/>
              <a:t> </a:t>
            </a:r>
            <a:r>
              <a:rPr lang="en-MY" b="1" dirty="0"/>
              <a:t>Judge</a:t>
            </a:r>
            <a:endParaRPr lang="en-US" b="1" dirty="0"/>
          </a:p>
          <a:p>
            <a:endParaRPr lang="en-US" b="1" dirty="0"/>
          </a:p>
        </p:txBody>
      </p:sp>
      <p:sp>
        <p:nvSpPr>
          <p:cNvPr id="3" name="Title 2"/>
          <p:cNvSpPr>
            <a:spLocks noGrp="1"/>
          </p:cNvSpPr>
          <p:nvPr>
            <p:ph type="title"/>
          </p:nvPr>
        </p:nvSpPr>
        <p:spPr>
          <a:xfrm>
            <a:off x="731520" y="570156"/>
            <a:ext cx="5440681" cy="1054250"/>
          </a:xfrm>
        </p:spPr>
        <p:txBody>
          <a:bodyPr/>
          <a:lstStyle/>
          <a:p>
            <a:r>
              <a:rPr lang="en-MY" sz="2800" b="1" dirty="0"/>
              <a:t>Village </a:t>
            </a:r>
            <a:r>
              <a:rPr lang="en-MY" sz="2800" b="1" dirty="0" smtClean="0"/>
              <a:t>Court</a:t>
            </a:r>
            <a:endParaRPr lang="en-US" sz="2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104" y="356617"/>
            <a:ext cx="2880361" cy="179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708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5568" y="2020824"/>
            <a:ext cx="7393192" cy="4032504"/>
          </a:xfrm>
        </p:spPr>
        <p:txBody>
          <a:bodyPr>
            <a:normAutofit lnSpcReduction="10000"/>
          </a:bodyPr>
          <a:lstStyle/>
          <a:p>
            <a:r>
              <a:rPr lang="en-MY" b="1" dirty="0" smtClean="0"/>
              <a:t>Both </a:t>
            </a:r>
            <a:r>
              <a:rPr lang="en-MY" b="1" dirty="0"/>
              <a:t>civil and criminal, established by law and constitutional provisions </a:t>
            </a:r>
            <a:endParaRPr lang="en-US" b="1" dirty="0"/>
          </a:p>
          <a:p>
            <a:r>
              <a:rPr lang="en-MY" sz="2800" b="1" dirty="0" smtClean="0"/>
              <a:t>In </a:t>
            </a:r>
            <a:r>
              <a:rPr lang="en-MY" sz="2800" b="1" dirty="0"/>
              <a:t>civil area </a:t>
            </a:r>
            <a:endParaRPr lang="en-US" sz="2800" b="1" dirty="0"/>
          </a:p>
          <a:p>
            <a:pPr lvl="1"/>
            <a:r>
              <a:rPr lang="en-MY" b="1" dirty="0"/>
              <a:t>Labour Courts </a:t>
            </a:r>
            <a:endParaRPr lang="en-US" b="1" dirty="0"/>
          </a:p>
          <a:p>
            <a:pPr lvl="1"/>
            <a:r>
              <a:rPr lang="en-MY" b="1" dirty="0"/>
              <a:t>Family Courts,</a:t>
            </a:r>
            <a:endParaRPr lang="en-US" b="1" dirty="0"/>
          </a:p>
          <a:p>
            <a:pPr lvl="1"/>
            <a:r>
              <a:rPr lang="en-MY" b="1" dirty="0"/>
              <a:t>Money Loan Courts, </a:t>
            </a:r>
            <a:endParaRPr lang="en-US" b="1" dirty="0"/>
          </a:p>
          <a:p>
            <a:pPr lvl="1"/>
            <a:r>
              <a:rPr lang="en-MY" b="1" dirty="0"/>
              <a:t>Bankruptcy Courts, </a:t>
            </a:r>
            <a:endParaRPr lang="en-US" b="1" dirty="0"/>
          </a:p>
          <a:p>
            <a:pPr lvl="1"/>
            <a:r>
              <a:rPr lang="en-MY" b="1" dirty="0"/>
              <a:t>Income Tax Tribunals, </a:t>
            </a:r>
            <a:endParaRPr lang="en-US" b="1" dirty="0"/>
          </a:p>
          <a:p>
            <a:pPr lvl="1"/>
            <a:r>
              <a:rPr lang="en-MY" b="1" dirty="0"/>
              <a:t>Administrative Tribunals, </a:t>
            </a:r>
            <a:endParaRPr lang="en-US" b="1" dirty="0"/>
          </a:p>
          <a:p>
            <a:pPr lvl="1"/>
            <a:r>
              <a:rPr lang="en-MY" b="1" dirty="0"/>
              <a:t>Election Tribunals, etc.</a:t>
            </a:r>
            <a:endParaRPr lang="en-US" b="1" dirty="0"/>
          </a:p>
          <a:p>
            <a:endParaRPr lang="en-US" b="1" dirty="0"/>
          </a:p>
        </p:txBody>
      </p:sp>
      <p:sp>
        <p:nvSpPr>
          <p:cNvPr id="3" name="Title 2"/>
          <p:cNvSpPr>
            <a:spLocks noGrp="1"/>
          </p:cNvSpPr>
          <p:nvPr>
            <p:ph type="title"/>
          </p:nvPr>
        </p:nvSpPr>
        <p:spPr/>
        <p:txBody>
          <a:bodyPr/>
          <a:lstStyle/>
          <a:p>
            <a:r>
              <a:rPr lang="en-MY" sz="2800" b="1" dirty="0"/>
              <a:t>Courts </a:t>
            </a:r>
            <a:r>
              <a:rPr lang="en-MY" sz="2800" b="1" dirty="0" smtClean="0"/>
              <a:t>&amp;Tribunals </a:t>
            </a:r>
            <a:r>
              <a:rPr lang="en-MY" sz="2800" b="1" dirty="0"/>
              <a:t>of special </a:t>
            </a:r>
            <a:r>
              <a:rPr lang="en-MY" sz="2800" b="1" dirty="0" smtClean="0"/>
              <a:t>jurisdiction</a:t>
            </a:r>
            <a:endParaRPr lang="en-US" sz="28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112" y="3172968"/>
            <a:ext cx="3008376" cy="190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495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5568" y="1956816"/>
            <a:ext cx="7329184" cy="3877815"/>
          </a:xfrm>
        </p:spPr>
        <p:txBody>
          <a:bodyPr>
            <a:noAutofit/>
          </a:bodyPr>
          <a:lstStyle/>
          <a:p>
            <a:r>
              <a:rPr lang="en-MY" sz="2800" b="1" dirty="0"/>
              <a:t>In criminal area </a:t>
            </a:r>
            <a:endParaRPr lang="en-US" sz="2800" b="1" dirty="0"/>
          </a:p>
          <a:p>
            <a:pPr lvl="1"/>
            <a:r>
              <a:rPr lang="en-MY" sz="2400" b="1" dirty="0"/>
              <a:t>Special Tribunals, </a:t>
            </a:r>
            <a:endParaRPr lang="en-US" sz="2400" b="1" dirty="0"/>
          </a:p>
          <a:p>
            <a:pPr lvl="1"/>
            <a:r>
              <a:rPr lang="en-MY" sz="2400" b="1" dirty="0"/>
              <a:t>Public Safety Tribunals, </a:t>
            </a:r>
            <a:endParaRPr lang="en-US" sz="2400" b="1" dirty="0"/>
          </a:p>
          <a:p>
            <a:pPr lvl="1"/>
            <a:r>
              <a:rPr lang="en-MY" sz="2400" b="1" dirty="0"/>
              <a:t>Tribunals Against Repression of Women </a:t>
            </a:r>
            <a:r>
              <a:rPr lang="en-MY" sz="2400" b="1" dirty="0" smtClean="0"/>
              <a:t>&amp;  </a:t>
            </a:r>
            <a:r>
              <a:rPr lang="en-MY" sz="2400" b="1" dirty="0"/>
              <a:t>Children, . </a:t>
            </a:r>
            <a:endParaRPr lang="en-US" sz="2400" b="1" dirty="0"/>
          </a:p>
          <a:p>
            <a:pPr lvl="1"/>
            <a:r>
              <a:rPr lang="en-MY" sz="2400" b="1" dirty="0"/>
              <a:t>Village Courts. </a:t>
            </a:r>
            <a:endParaRPr lang="en-US" sz="2400" b="1" dirty="0"/>
          </a:p>
          <a:p>
            <a:pPr lvl="1"/>
            <a:r>
              <a:rPr lang="en-MY" sz="2400" b="1" dirty="0" err="1" smtClean="0"/>
              <a:t>Artho</a:t>
            </a:r>
            <a:r>
              <a:rPr lang="en-MY" sz="2400" b="1" dirty="0" smtClean="0"/>
              <a:t> </a:t>
            </a:r>
            <a:r>
              <a:rPr lang="en-MY" sz="2400" b="1" dirty="0" err="1" smtClean="0"/>
              <a:t>Reen</a:t>
            </a:r>
            <a:r>
              <a:rPr lang="en-MY" sz="2400" b="1" dirty="0" smtClean="0"/>
              <a:t> </a:t>
            </a:r>
            <a:r>
              <a:rPr lang="en-MY" sz="2400" b="1" dirty="0" err="1" smtClean="0"/>
              <a:t>Adalat</a:t>
            </a:r>
            <a:r>
              <a:rPr lang="en-MY" sz="2400" b="1" dirty="0" smtClean="0"/>
              <a:t>  </a:t>
            </a:r>
            <a:r>
              <a:rPr lang="en-MY" sz="2400" b="1" dirty="0" err="1"/>
              <a:t>etc</a:t>
            </a:r>
            <a:endParaRPr lang="en-US" sz="2400" b="1" dirty="0"/>
          </a:p>
          <a:p>
            <a:r>
              <a:rPr lang="en-MY" b="1" dirty="0" smtClean="0"/>
              <a:t>All </a:t>
            </a:r>
            <a:r>
              <a:rPr lang="en-MY" b="1" dirty="0"/>
              <a:t>Session Judges, </a:t>
            </a:r>
            <a:r>
              <a:rPr lang="en-MY" b="1" dirty="0" err="1" smtClean="0"/>
              <a:t>Addl</a:t>
            </a:r>
            <a:r>
              <a:rPr lang="en-MY" b="1" dirty="0" smtClean="0"/>
              <a:t> </a:t>
            </a:r>
            <a:r>
              <a:rPr lang="en-MY" b="1" dirty="0"/>
              <a:t>Session Judges or </a:t>
            </a:r>
            <a:r>
              <a:rPr lang="en-MY" b="1" dirty="0" err="1" smtClean="0"/>
              <a:t>Asst</a:t>
            </a:r>
            <a:r>
              <a:rPr lang="en-MY" b="1" dirty="0" smtClean="0"/>
              <a:t> </a:t>
            </a:r>
            <a:r>
              <a:rPr lang="en-MY" b="1" dirty="0"/>
              <a:t>Session Judges act </a:t>
            </a:r>
            <a:r>
              <a:rPr lang="en-MY" b="1" dirty="0" smtClean="0"/>
              <a:t>as judges </a:t>
            </a:r>
            <a:r>
              <a:rPr lang="en-MY" b="1" dirty="0"/>
              <a:t>of </a:t>
            </a:r>
            <a:r>
              <a:rPr lang="en-MY" b="1" dirty="0" smtClean="0"/>
              <a:t>Special </a:t>
            </a:r>
            <a:r>
              <a:rPr lang="en-MY" b="1" dirty="0"/>
              <a:t>Tribunals  </a:t>
            </a:r>
            <a:endParaRPr lang="en-US" b="1" dirty="0"/>
          </a:p>
        </p:txBody>
      </p:sp>
      <p:sp>
        <p:nvSpPr>
          <p:cNvPr id="3" name="Title 2"/>
          <p:cNvSpPr>
            <a:spLocks noGrp="1"/>
          </p:cNvSpPr>
          <p:nvPr>
            <p:ph type="title"/>
          </p:nvPr>
        </p:nvSpPr>
        <p:spPr/>
        <p:txBody>
          <a:bodyPr/>
          <a:lstStyle/>
          <a:p>
            <a:r>
              <a:rPr lang="en-MY" sz="2800" b="1" dirty="0"/>
              <a:t>Courts </a:t>
            </a:r>
            <a:r>
              <a:rPr lang="en-MY" sz="2800" b="1" dirty="0" smtClean="0"/>
              <a:t>&amp;Tribunals </a:t>
            </a:r>
            <a:r>
              <a:rPr lang="en-MY" sz="2800" b="1" dirty="0"/>
              <a:t>of special jurisdiction</a:t>
            </a:r>
            <a:endParaRPr lang="en-U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6128" y="1444752"/>
            <a:ext cx="307238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667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7552" y="2248347"/>
            <a:ext cx="7457200" cy="3877815"/>
          </a:xfrm>
        </p:spPr>
        <p:txBody>
          <a:bodyPr/>
          <a:lstStyle/>
          <a:p>
            <a:r>
              <a:rPr lang="en-MY" b="1" dirty="0"/>
              <a:t>Court of Special Judge. </a:t>
            </a:r>
            <a:endParaRPr lang="en-US" dirty="0"/>
          </a:p>
          <a:p>
            <a:pPr lvl="1"/>
            <a:r>
              <a:rPr lang="en-MY" sz="2400" dirty="0"/>
              <a:t>The Special Judges may be appointed from among Sessions Judges, Metropolitan Magistrates or Magistrates of the first class.</a:t>
            </a:r>
            <a:endParaRPr lang="en-US" sz="2400" dirty="0"/>
          </a:p>
          <a:p>
            <a:pPr marL="0" indent="0">
              <a:buNone/>
            </a:pPr>
            <a:endParaRPr lang="en-US" dirty="0"/>
          </a:p>
          <a:p>
            <a:endParaRPr lang="en-US" dirty="0"/>
          </a:p>
        </p:txBody>
      </p:sp>
      <p:sp>
        <p:nvSpPr>
          <p:cNvPr id="3" name="Title 2"/>
          <p:cNvSpPr>
            <a:spLocks noGrp="1"/>
          </p:cNvSpPr>
          <p:nvPr>
            <p:ph type="title"/>
          </p:nvPr>
        </p:nvSpPr>
        <p:spPr/>
        <p:txBody>
          <a:bodyPr/>
          <a:lstStyle/>
          <a:p>
            <a:r>
              <a:rPr lang="en-MY" sz="2800" b="1" dirty="0"/>
              <a:t>Courts </a:t>
            </a:r>
            <a:r>
              <a:rPr lang="en-MY" sz="2800" b="1" dirty="0" smtClean="0"/>
              <a:t>&amp;Tribunals </a:t>
            </a:r>
            <a:r>
              <a:rPr lang="en-MY" sz="2800" b="1" dirty="0"/>
              <a:t>of special jurisdiction</a:t>
            </a:r>
            <a:endParaRPr lang="en-US"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785" y="4325112"/>
            <a:ext cx="4288536" cy="147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742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1560" y="2020825"/>
            <a:ext cx="7393192" cy="4105338"/>
          </a:xfrm>
        </p:spPr>
        <p:txBody>
          <a:bodyPr>
            <a:normAutofit fontScale="92500" lnSpcReduction="10000"/>
          </a:bodyPr>
          <a:lstStyle/>
          <a:p>
            <a:r>
              <a:rPr lang="en-MY" b="1" dirty="0" smtClean="0"/>
              <a:t>Administrative </a:t>
            </a:r>
            <a:r>
              <a:rPr lang="en-MY" b="1" dirty="0"/>
              <a:t>Appellate Tribunals: </a:t>
            </a:r>
            <a:endParaRPr lang="en-MY" b="1" dirty="0" smtClean="0"/>
          </a:p>
          <a:p>
            <a:pPr lvl="1"/>
            <a:r>
              <a:rPr lang="en-MY" b="1" dirty="0" smtClean="0"/>
              <a:t>one </a:t>
            </a:r>
            <a:r>
              <a:rPr lang="en-MY" b="1" dirty="0"/>
              <a:t>chairman and two other members. </a:t>
            </a:r>
            <a:endParaRPr lang="en-US" b="1" dirty="0"/>
          </a:p>
          <a:p>
            <a:r>
              <a:rPr lang="en-MY" b="1" dirty="0"/>
              <a:t>The Chairman:  is, or has been, or is qualified to be a Judge of the Supreme Court, Two members: is or has been an officer not below the rank of joint Secretary and the other: is or has been a District Judge. </a:t>
            </a:r>
            <a:endParaRPr lang="en-US" b="1" dirty="0"/>
          </a:p>
          <a:p>
            <a:r>
              <a:rPr lang="en-MY" sz="2600" b="1" dirty="0" smtClean="0"/>
              <a:t>Labour </a:t>
            </a:r>
            <a:r>
              <a:rPr lang="en-MY" sz="2600" b="1" dirty="0"/>
              <a:t>Courts </a:t>
            </a:r>
            <a:endParaRPr lang="en-US" sz="2600" b="1" dirty="0"/>
          </a:p>
          <a:p>
            <a:r>
              <a:rPr lang="en-MY" b="1" dirty="0"/>
              <a:t>The chairman is appointed from amongst the district judges or additional district judges and one of the members is appointed in consultation with the employers and the other in consultation with the workmen. </a:t>
            </a:r>
            <a:endParaRPr lang="en-US" b="1" dirty="0"/>
          </a:p>
          <a:p>
            <a:endParaRPr lang="en-US" b="1" dirty="0"/>
          </a:p>
        </p:txBody>
      </p:sp>
      <p:sp>
        <p:nvSpPr>
          <p:cNvPr id="3" name="Title 2"/>
          <p:cNvSpPr>
            <a:spLocks noGrp="1"/>
          </p:cNvSpPr>
          <p:nvPr>
            <p:ph type="title"/>
          </p:nvPr>
        </p:nvSpPr>
        <p:spPr/>
        <p:txBody>
          <a:bodyPr/>
          <a:lstStyle/>
          <a:p>
            <a:r>
              <a:rPr lang="en-MY" sz="2800" b="1" dirty="0" smtClean="0"/>
              <a:t>Administrative/</a:t>
            </a:r>
            <a:r>
              <a:rPr lang="en-MY" sz="2800" b="1" dirty="0" err="1" smtClean="0"/>
              <a:t>Admn</a:t>
            </a:r>
            <a:r>
              <a:rPr lang="en-MY" sz="2800" b="1" dirty="0" smtClean="0"/>
              <a:t>. Appellate </a:t>
            </a:r>
            <a:r>
              <a:rPr lang="en-MY" sz="2800" b="1" dirty="0"/>
              <a:t>Tribunal</a:t>
            </a:r>
            <a:r>
              <a:rPr lang="en-MY" sz="2800" dirty="0"/>
              <a:t>. </a:t>
            </a:r>
            <a:r>
              <a:rPr lang="en-US" sz="2800" dirty="0"/>
              <a:t/>
            </a:r>
            <a:br>
              <a:rPr lang="en-US" sz="2800" dirty="0"/>
            </a:br>
            <a:endParaRPr lang="en-US" sz="2800" dirty="0"/>
          </a:p>
        </p:txBody>
      </p:sp>
    </p:spTree>
    <p:extLst>
      <p:ext uri="{BB962C8B-B14F-4D97-AF65-F5344CB8AC3E}">
        <p14:creationId xmlns:p14="http://schemas.microsoft.com/office/powerpoint/2010/main" val="3836030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552" y="2596896"/>
            <a:ext cx="7457200" cy="3529266"/>
          </a:xfrm>
        </p:spPr>
        <p:txBody>
          <a:bodyPr>
            <a:normAutofit/>
          </a:bodyPr>
          <a:lstStyle/>
          <a:p>
            <a:r>
              <a:rPr lang="en-MY" b="1" dirty="0" smtClean="0"/>
              <a:t>Constitution: The </a:t>
            </a:r>
            <a:r>
              <a:rPr lang="en-MY" b="1" dirty="0"/>
              <a:t>basic source of law </a:t>
            </a:r>
            <a:endParaRPr lang="en-MY" b="1" dirty="0" smtClean="0"/>
          </a:p>
          <a:p>
            <a:r>
              <a:rPr lang="en-MY" b="1" dirty="0" smtClean="0"/>
              <a:t>Part </a:t>
            </a:r>
            <a:r>
              <a:rPr lang="en-MY" b="1" dirty="0"/>
              <a:t>VI: </a:t>
            </a:r>
            <a:endParaRPr lang="en-US" b="1" dirty="0"/>
          </a:p>
          <a:p>
            <a:pPr lvl="1"/>
            <a:r>
              <a:rPr lang="en-MY" sz="2400" b="1" dirty="0" smtClean="0"/>
              <a:t>  </a:t>
            </a:r>
            <a:r>
              <a:rPr lang="en-MY" sz="2400" b="1" dirty="0"/>
              <a:t>Article 94-113: The Supreme  Court  </a:t>
            </a:r>
            <a:endParaRPr lang="en-US" sz="2400" b="1" dirty="0"/>
          </a:p>
          <a:p>
            <a:pPr lvl="1"/>
            <a:r>
              <a:rPr lang="en-MY" sz="2400" b="1" dirty="0"/>
              <a:t> </a:t>
            </a:r>
            <a:r>
              <a:rPr lang="en-MY" sz="2400" b="1" dirty="0" smtClean="0"/>
              <a:t> </a:t>
            </a:r>
            <a:r>
              <a:rPr lang="en-MY" sz="2400" b="1" dirty="0"/>
              <a:t>Articles 114-116A: Subordinate Court </a:t>
            </a:r>
            <a:endParaRPr lang="en-US" sz="2400" b="1" dirty="0"/>
          </a:p>
          <a:p>
            <a:pPr lvl="1"/>
            <a:r>
              <a:rPr lang="en-MY" sz="2400" b="1" dirty="0"/>
              <a:t> </a:t>
            </a:r>
            <a:r>
              <a:rPr lang="en-MY" sz="2400" b="1" dirty="0" smtClean="0"/>
              <a:t> </a:t>
            </a:r>
            <a:r>
              <a:rPr lang="en-MY" sz="2400" b="1" dirty="0"/>
              <a:t>Article 117: The Administrative Tribunal  </a:t>
            </a:r>
            <a:endParaRPr lang="en-MY" sz="2400" b="1" dirty="0" smtClean="0"/>
          </a:p>
          <a:p>
            <a:endParaRPr lang="en-US" b="1" dirty="0"/>
          </a:p>
          <a:p>
            <a:endParaRPr lang="en-US" b="1" dirty="0"/>
          </a:p>
        </p:txBody>
      </p:sp>
      <p:sp>
        <p:nvSpPr>
          <p:cNvPr id="2" name="Title 1"/>
          <p:cNvSpPr>
            <a:spLocks noGrp="1"/>
          </p:cNvSpPr>
          <p:nvPr>
            <p:ph type="title"/>
          </p:nvPr>
        </p:nvSpPr>
        <p:spPr/>
        <p:txBody>
          <a:bodyPr/>
          <a:lstStyle/>
          <a:p>
            <a:r>
              <a:rPr lang="en-MY" sz="3200" b="1" dirty="0"/>
              <a:t>Bangladesh </a:t>
            </a:r>
            <a:r>
              <a:rPr lang="en-MY" sz="3200" b="1" dirty="0" smtClean="0"/>
              <a:t>Constitution</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313" y="2020824"/>
            <a:ext cx="153619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122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1560" y="2020824"/>
            <a:ext cx="7393192" cy="3877815"/>
          </a:xfrm>
        </p:spPr>
        <p:txBody>
          <a:bodyPr>
            <a:normAutofit/>
          </a:bodyPr>
          <a:lstStyle/>
          <a:p>
            <a:r>
              <a:rPr lang="en-MY" b="1" dirty="0" smtClean="0"/>
              <a:t>Chairman : persons </a:t>
            </a:r>
            <a:r>
              <a:rPr lang="en-MY" b="1" dirty="0"/>
              <a:t>who are or have been or are qualified to be a judge or additional judge of the Supreme Court. </a:t>
            </a:r>
            <a:endParaRPr lang="en-MY" b="1" dirty="0" smtClean="0"/>
          </a:p>
          <a:p>
            <a:r>
              <a:rPr lang="en-MY" b="1" dirty="0" smtClean="0"/>
              <a:t>One are </a:t>
            </a:r>
            <a:r>
              <a:rPr lang="en-MY" b="1" dirty="0"/>
              <a:t>or have been judicial officers not below the rank of additional district judge and the </a:t>
            </a:r>
            <a:r>
              <a:rPr lang="en-MY" b="1" dirty="0" smtClean="0"/>
              <a:t>other </a:t>
            </a:r>
            <a:r>
              <a:rPr lang="en-MY" b="1" dirty="0"/>
              <a:t>are or have been officers not below the rank of a deputy secretary. </a:t>
            </a:r>
            <a:endParaRPr lang="en-US" b="1" dirty="0"/>
          </a:p>
        </p:txBody>
      </p:sp>
      <p:sp>
        <p:nvSpPr>
          <p:cNvPr id="3" name="Title 2"/>
          <p:cNvSpPr>
            <a:spLocks noGrp="1"/>
          </p:cNvSpPr>
          <p:nvPr>
            <p:ph type="title"/>
          </p:nvPr>
        </p:nvSpPr>
        <p:spPr/>
        <p:txBody>
          <a:bodyPr/>
          <a:lstStyle/>
          <a:p>
            <a:r>
              <a:rPr lang="en-MY" sz="2800" b="1" dirty="0">
                <a:solidFill>
                  <a:schemeClr val="tx1"/>
                </a:solidFill>
              </a:rPr>
              <a:t>Court of Settlement</a:t>
            </a:r>
            <a:r>
              <a:rPr lang="en-MY" sz="2800" dirty="0">
                <a:solidFill>
                  <a:schemeClr val="tx1"/>
                </a:solidFill>
              </a:rPr>
              <a:t> </a:t>
            </a:r>
            <a:endParaRPr lang="en-US" sz="2800" dirty="0">
              <a:solidFill>
                <a:schemeClr val="tx1"/>
              </a:solidFill>
            </a:endParaRPr>
          </a:p>
        </p:txBody>
      </p:sp>
    </p:spTree>
    <p:extLst>
      <p:ext uri="{BB962C8B-B14F-4D97-AF65-F5344CB8AC3E}">
        <p14:creationId xmlns:p14="http://schemas.microsoft.com/office/powerpoint/2010/main" val="2037105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9536" y="1855473"/>
            <a:ext cx="7585216" cy="3877815"/>
          </a:xfrm>
        </p:spPr>
        <p:txBody>
          <a:bodyPr/>
          <a:lstStyle/>
          <a:p>
            <a:r>
              <a:rPr lang="en-MY" b="1" dirty="0" smtClean="0"/>
              <a:t>Any </a:t>
            </a:r>
            <a:r>
              <a:rPr lang="en-MY" b="1" dirty="0"/>
              <a:t>person aggrieved by an order of assessment of compensation of requisition or acquire any land or building may file an application to the Arbitrator appointed by the government from amongst persons holding post not below the rank of the joint district judge. </a:t>
            </a:r>
            <a:endParaRPr lang="en-MY" b="1" dirty="0" smtClean="0"/>
          </a:p>
          <a:p>
            <a:r>
              <a:rPr lang="en-MY" b="1" dirty="0" smtClean="0"/>
              <a:t>An </a:t>
            </a:r>
            <a:r>
              <a:rPr lang="en-MY" b="1" dirty="0"/>
              <a:t>appeal lies to the Arbitration Appellate Tribunal constituted with a member appointed from amongst persons who are or have been district judges against the award of the Arbitrator. </a:t>
            </a:r>
            <a:endParaRPr lang="en-US" b="1" dirty="0"/>
          </a:p>
          <a:p>
            <a:endParaRPr lang="en-US" b="1" dirty="0"/>
          </a:p>
          <a:p>
            <a:endParaRPr lang="en-US" b="1" dirty="0"/>
          </a:p>
        </p:txBody>
      </p:sp>
      <p:sp>
        <p:nvSpPr>
          <p:cNvPr id="3" name="Title 2"/>
          <p:cNvSpPr>
            <a:spLocks noGrp="1"/>
          </p:cNvSpPr>
          <p:nvPr>
            <p:ph type="title"/>
          </p:nvPr>
        </p:nvSpPr>
        <p:spPr/>
        <p:txBody>
          <a:bodyPr/>
          <a:lstStyle/>
          <a:p>
            <a:r>
              <a:rPr lang="en-MY" sz="2800" b="1" dirty="0"/>
              <a:t>Arbitration and Arbitration Appellate Tribunal</a:t>
            </a:r>
            <a:endParaRPr lang="en-US" sz="2800" dirty="0"/>
          </a:p>
        </p:txBody>
      </p:sp>
    </p:spTree>
    <p:extLst>
      <p:ext uri="{BB962C8B-B14F-4D97-AF65-F5344CB8AC3E}">
        <p14:creationId xmlns:p14="http://schemas.microsoft.com/office/powerpoint/2010/main" val="3777030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5568" y="2248347"/>
            <a:ext cx="7329184" cy="3877815"/>
          </a:xfrm>
        </p:spPr>
        <p:txBody>
          <a:bodyPr/>
          <a:lstStyle/>
          <a:p>
            <a:r>
              <a:rPr lang="en-MY" b="1" dirty="0"/>
              <a:t>Election Tribunals </a:t>
            </a:r>
            <a:endParaRPr lang="en-US" b="1" dirty="0"/>
          </a:p>
          <a:p>
            <a:r>
              <a:rPr lang="en-MY" b="1" dirty="0"/>
              <a:t>Vested </a:t>
            </a:r>
            <a:r>
              <a:rPr lang="en-MY" b="1" dirty="0" err="1"/>
              <a:t>Roperty</a:t>
            </a:r>
            <a:r>
              <a:rPr lang="en-MY" b="1" dirty="0"/>
              <a:t> Return Tribunal and Appellate Tribunal </a:t>
            </a:r>
            <a:endParaRPr lang="en-US" b="1" dirty="0"/>
          </a:p>
          <a:p>
            <a:r>
              <a:rPr lang="en-MY" b="1" dirty="0"/>
              <a:t>Land Survey Tribunal and Appellate Tribunal </a:t>
            </a:r>
            <a:endParaRPr lang="en-US" b="1" dirty="0"/>
          </a:p>
          <a:p>
            <a:pPr marL="0" indent="0">
              <a:buNone/>
            </a:pPr>
            <a:endParaRPr lang="en-US" b="1" dirty="0"/>
          </a:p>
          <a:p>
            <a:endParaRPr lang="en-US" b="1" dirty="0"/>
          </a:p>
        </p:txBody>
      </p:sp>
      <p:sp>
        <p:nvSpPr>
          <p:cNvPr id="3" name="Title 2"/>
          <p:cNvSpPr>
            <a:spLocks noGrp="1"/>
          </p:cNvSpPr>
          <p:nvPr>
            <p:ph type="title"/>
          </p:nvPr>
        </p:nvSpPr>
        <p:spPr/>
        <p:txBody>
          <a:bodyPr/>
          <a:lstStyle/>
          <a:p>
            <a:r>
              <a:rPr lang="en-US" sz="3200" b="1" dirty="0" smtClean="0"/>
              <a:t>Other courts </a:t>
            </a:r>
            <a:endParaRPr lang="en-US" sz="32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892" y="4325112"/>
            <a:ext cx="4480560" cy="179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804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07592" y="2248347"/>
            <a:ext cx="7137160" cy="3877815"/>
          </a:xfrm>
        </p:spPr>
        <p:txBody>
          <a:bodyPr>
            <a:normAutofit fontScale="92500" lnSpcReduction="20000"/>
          </a:bodyPr>
          <a:lstStyle/>
          <a:p>
            <a:r>
              <a:rPr lang="en-US" dirty="0" smtClean="0"/>
              <a:t>Criminal &amp; Civil law</a:t>
            </a:r>
          </a:p>
          <a:p>
            <a:r>
              <a:rPr lang="en-US" dirty="0" smtClean="0"/>
              <a:t>The </a:t>
            </a:r>
            <a:r>
              <a:rPr lang="en-US" dirty="0" err="1" smtClean="0"/>
              <a:t>CrPc</a:t>
            </a:r>
            <a:r>
              <a:rPr lang="en-US" dirty="0" smtClean="0"/>
              <a:t> 1898 (565)</a:t>
            </a:r>
          </a:p>
          <a:p>
            <a:r>
              <a:rPr lang="en-US" dirty="0" smtClean="0"/>
              <a:t>The CPC 1908 (511)</a:t>
            </a:r>
          </a:p>
          <a:p>
            <a:r>
              <a:rPr lang="en-US" dirty="0" smtClean="0"/>
              <a:t>The Penal Code 1860</a:t>
            </a:r>
          </a:p>
          <a:p>
            <a:r>
              <a:rPr lang="en-US" dirty="0" smtClean="0"/>
              <a:t>The Evidence Act 1872</a:t>
            </a:r>
          </a:p>
          <a:p>
            <a:r>
              <a:rPr lang="en-US" dirty="0" smtClean="0"/>
              <a:t>The PRB 1943 (1290)</a:t>
            </a:r>
          </a:p>
          <a:p>
            <a:r>
              <a:rPr lang="en-US" dirty="0" err="1" smtClean="0"/>
              <a:t>CrPC</a:t>
            </a:r>
            <a:r>
              <a:rPr lang="en-US" dirty="0" smtClean="0"/>
              <a:t> Section 54</a:t>
            </a:r>
          </a:p>
          <a:p>
            <a:pPr lvl="1"/>
            <a:r>
              <a:rPr lang="en-US" dirty="0" smtClean="0"/>
              <a:t>Section 107</a:t>
            </a:r>
          </a:p>
          <a:p>
            <a:pPr lvl="1"/>
            <a:r>
              <a:rPr lang="en-US" dirty="0"/>
              <a:t>Section 144</a:t>
            </a:r>
            <a:endParaRPr lang="en-US" dirty="0" smtClean="0"/>
          </a:p>
          <a:p>
            <a:pPr lvl="1"/>
            <a:r>
              <a:rPr lang="en-US" dirty="0" smtClean="0"/>
              <a:t>Section 161</a:t>
            </a:r>
          </a:p>
          <a:p>
            <a:pPr lvl="1"/>
            <a:r>
              <a:rPr lang="en-US" dirty="0" smtClean="0"/>
              <a:t>Section 164</a:t>
            </a:r>
          </a:p>
          <a:p>
            <a:endParaRPr lang="en-US" dirty="0" smtClean="0"/>
          </a:p>
          <a:p>
            <a:endParaRPr lang="en-US" dirty="0"/>
          </a:p>
        </p:txBody>
      </p:sp>
      <p:sp>
        <p:nvSpPr>
          <p:cNvPr id="3" name="Title 2"/>
          <p:cNvSpPr>
            <a:spLocks noGrp="1"/>
          </p:cNvSpPr>
          <p:nvPr>
            <p:ph type="title"/>
          </p:nvPr>
        </p:nvSpPr>
        <p:spPr/>
        <p:txBody>
          <a:bodyPr/>
          <a:lstStyle/>
          <a:p>
            <a:r>
              <a:rPr lang="en-US" sz="2800" b="1" dirty="0" smtClean="0"/>
              <a:t>Good to know </a:t>
            </a:r>
            <a:endParaRPr lang="en-US" sz="28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340" y="2383155"/>
            <a:ext cx="2705100" cy="290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059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2148840"/>
            <a:ext cx="7073152" cy="3877815"/>
          </a:xfrm>
        </p:spPr>
        <p:txBody>
          <a:bodyPr/>
          <a:lstStyle/>
          <a:p>
            <a:r>
              <a:rPr lang="en-US" dirty="0"/>
              <a:t>Affidavit </a:t>
            </a:r>
          </a:p>
          <a:p>
            <a:r>
              <a:rPr lang="en-US" dirty="0" smtClean="0"/>
              <a:t>Bail</a:t>
            </a:r>
          </a:p>
          <a:p>
            <a:r>
              <a:rPr lang="en-US" dirty="0" smtClean="0"/>
              <a:t>Bail Bond</a:t>
            </a:r>
          </a:p>
          <a:p>
            <a:r>
              <a:rPr lang="en-US" dirty="0" smtClean="0"/>
              <a:t>PRB 15</a:t>
            </a:r>
          </a:p>
          <a:p>
            <a:r>
              <a:rPr lang="en-US" dirty="0" smtClean="0"/>
              <a:t>Burden of proof</a:t>
            </a:r>
          </a:p>
          <a:p>
            <a:r>
              <a:rPr lang="en-US" dirty="0" smtClean="0"/>
              <a:t>Estoppel </a:t>
            </a:r>
          </a:p>
          <a:p>
            <a:r>
              <a:rPr lang="en-US" dirty="0" smtClean="0"/>
              <a:t>Warrant and Summoned</a:t>
            </a:r>
          </a:p>
          <a:p>
            <a:endParaRPr lang="en-US" dirty="0"/>
          </a:p>
        </p:txBody>
      </p:sp>
      <p:sp>
        <p:nvSpPr>
          <p:cNvPr id="3" name="Title 2"/>
          <p:cNvSpPr>
            <a:spLocks noGrp="1"/>
          </p:cNvSpPr>
          <p:nvPr>
            <p:ph type="title"/>
          </p:nvPr>
        </p:nvSpPr>
        <p:spPr/>
        <p:txBody>
          <a:bodyPr/>
          <a:lstStyle/>
          <a:p>
            <a:r>
              <a:rPr lang="en-US" sz="2800" b="1" dirty="0"/>
              <a:t>Good to know </a:t>
            </a:r>
            <a:endParaRPr lang="en-US"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0375" y="2212848"/>
            <a:ext cx="2762250" cy="16573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270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2248347"/>
            <a:ext cx="7073152" cy="3877815"/>
          </a:xfrm>
        </p:spPr>
        <p:txBody>
          <a:bodyPr/>
          <a:lstStyle/>
          <a:p>
            <a:r>
              <a:rPr lang="en-US" dirty="0" smtClean="0"/>
              <a:t>Personal experience </a:t>
            </a:r>
          </a:p>
          <a:p>
            <a:r>
              <a:rPr lang="en-US" dirty="0" smtClean="0"/>
              <a:t>Indemnity to Judges</a:t>
            </a:r>
          </a:p>
          <a:p>
            <a:r>
              <a:rPr lang="en-US" b="1" i="1" dirty="0" err="1" smtClean="0"/>
              <a:t>Mens</a:t>
            </a:r>
            <a:r>
              <a:rPr lang="en-US" b="1" i="1" dirty="0" smtClean="0"/>
              <a:t> Rea</a:t>
            </a:r>
          </a:p>
          <a:p>
            <a:r>
              <a:rPr lang="en-US" dirty="0" smtClean="0"/>
              <a:t>Preference to acquittal </a:t>
            </a:r>
          </a:p>
          <a:p>
            <a:r>
              <a:rPr lang="en-US" dirty="0" smtClean="0"/>
              <a:t>Prima facie</a:t>
            </a:r>
          </a:p>
          <a:p>
            <a:endParaRPr lang="en-US" dirty="0"/>
          </a:p>
        </p:txBody>
      </p:sp>
      <p:sp>
        <p:nvSpPr>
          <p:cNvPr id="3" name="Title 2"/>
          <p:cNvSpPr>
            <a:spLocks noGrp="1"/>
          </p:cNvSpPr>
          <p:nvPr>
            <p:ph type="title"/>
          </p:nvPr>
        </p:nvSpPr>
        <p:spPr/>
        <p:txBody>
          <a:bodyPr/>
          <a:lstStyle/>
          <a:p>
            <a:r>
              <a:rPr lang="en-US" sz="3200" b="1" dirty="0"/>
              <a:t>Good to know </a:t>
            </a:r>
            <a:endParaRPr lang="en-US" sz="32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088" y="2148840"/>
            <a:ext cx="2689352" cy="224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1734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890196"/>
            <a:ext cx="7756263" cy="554556"/>
          </a:xfrm>
          <a:ln>
            <a:solidFill>
              <a:srgbClr val="FFC000"/>
            </a:solidFill>
          </a:ln>
        </p:spPr>
        <p:txBody>
          <a:bodyPr/>
          <a:lstStyle/>
          <a:p>
            <a:r>
              <a:rPr lang="en-US" sz="3200" b="1" dirty="0" smtClean="0">
                <a:solidFill>
                  <a:srgbClr val="0070C0"/>
                </a:solidFill>
              </a:rPr>
              <a:t>Let’s Identify</a:t>
            </a:r>
            <a:endParaRPr lang="en-US" sz="3200" b="1" dirty="0">
              <a:solidFill>
                <a:srgbClr val="0070C0"/>
              </a:solidFill>
            </a:endParaRP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495" y="1700784"/>
            <a:ext cx="28479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192" y="1700784"/>
            <a:ext cx="2624328" cy="171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496" y="3941064"/>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595" y="3941065"/>
            <a:ext cx="2466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0" y="3941065"/>
            <a:ext cx="2510028"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1479" y="1700784"/>
            <a:ext cx="2528697"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07592" y="3557016"/>
            <a:ext cx="832104" cy="32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5" name="Rectangle 4"/>
          <p:cNvSpPr/>
          <p:nvPr/>
        </p:nvSpPr>
        <p:spPr>
          <a:xfrm>
            <a:off x="4315968" y="3557016"/>
            <a:ext cx="864108" cy="32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a:t>
            </a:r>
            <a:endParaRPr lang="en-US" b="1" dirty="0"/>
          </a:p>
        </p:txBody>
      </p:sp>
      <p:sp>
        <p:nvSpPr>
          <p:cNvPr id="6" name="Rectangle 5"/>
          <p:cNvSpPr/>
          <p:nvPr/>
        </p:nvSpPr>
        <p:spPr>
          <a:xfrm>
            <a:off x="6876288" y="3557016"/>
            <a:ext cx="960120" cy="32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a:t>
            </a:r>
            <a:endParaRPr lang="en-US" b="1" dirty="0"/>
          </a:p>
        </p:txBody>
      </p:sp>
      <p:sp>
        <p:nvSpPr>
          <p:cNvPr id="7" name="Rectangle 6"/>
          <p:cNvSpPr/>
          <p:nvPr/>
        </p:nvSpPr>
        <p:spPr>
          <a:xfrm>
            <a:off x="1115568" y="5733288"/>
            <a:ext cx="1024128" cy="448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4</a:t>
            </a:r>
            <a:endParaRPr lang="en-US" b="1" dirty="0"/>
          </a:p>
        </p:txBody>
      </p:sp>
      <p:sp>
        <p:nvSpPr>
          <p:cNvPr id="8" name="Rectangle 7"/>
          <p:cNvSpPr/>
          <p:nvPr/>
        </p:nvSpPr>
        <p:spPr>
          <a:xfrm>
            <a:off x="4251960" y="5797296"/>
            <a:ext cx="1088136" cy="448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5</a:t>
            </a:r>
            <a:endParaRPr lang="en-US" b="1" dirty="0"/>
          </a:p>
        </p:txBody>
      </p:sp>
      <p:sp>
        <p:nvSpPr>
          <p:cNvPr id="9" name="Rectangle 8"/>
          <p:cNvSpPr/>
          <p:nvPr/>
        </p:nvSpPr>
        <p:spPr>
          <a:xfrm>
            <a:off x="7068313" y="5861304"/>
            <a:ext cx="1216152" cy="416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6</a:t>
            </a:r>
            <a:endParaRPr lang="en-US" b="1" dirty="0"/>
          </a:p>
        </p:txBody>
      </p:sp>
    </p:spTree>
    <p:extLst>
      <p:ext uri="{BB962C8B-B14F-4D97-AF65-F5344CB8AC3E}">
        <p14:creationId xmlns:p14="http://schemas.microsoft.com/office/powerpoint/2010/main" val="6065766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3704" y="2468880"/>
            <a:ext cx="5184648" cy="275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870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Can </a:t>
            </a:r>
            <a:r>
              <a:rPr lang="en-US" dirty="0"/>
              <a:t>be discussed under </a:t>
            </a:r>
            <a:r>
              <a:rPr lang="en-US" dirty="0" smtClean="0"/>
              <a:t>3 </a:t>
            </a:r>
            <a:r>
              <a:rPr lang="en-US" dirty="0"/>
              <a:t>main heads: </a:t>
            </a:r>
          </a:p>
          <a:p>
            <a:endParaRPr lang="en-US" dirty="0"/>
          </a:p>
          <a:p>
            <a:pPr lvl="1"/>
            <a:r>
              <a:rPr lang="en-US" dirty="0"/>
              <a:t>The Supreme Court of Bangladesh</a:t>
            </a:r>
          </a:p>
          <a:p>
            <a:pPr lvl="1"/>
            <a:r>
              <a:rPr lang="en-US" dirty="0"/>
              <a:t>Courts of Sessions and District Judges Courts (Subordinate Courts)</a:t>
            </a:r>
          </a:p>
          <a:p>
            <a:pPr lvl="1"/>
            <a:r>
              <a:rPr lang="en-US" dirty="0"/>
              <a:t>Tribunals and Special Courts (Constitutes under Special Laws)</a:t>
            </a:r>
          </a:p>
        </p:txBody>
      </p:sp>
      <p:sp>
        <p:nvSpPr>
          <p:cNvPr id="3" name="Title 2"/>
          <p:cNvSpPr>
            <a:spLocks noGrp="1"/>
          </p:cNvSpPr>
          <p:nvPr>
            <p:ph type="title"/>
          </p:nvPr>
        </p:nvSpPr>
        <p:spPr/>
        <p:txBody>
          <a:bodyPr/>
          <a:lstStyle/>
          <a:p>
            <a:r>
              <a:rPr lang="en-US" sz="3200" b="1" dirty="0"/>
              <a:t>Courts in </a:t>
            </a:r>
            <a:r>
              <a:rPr lang="en-US" sz="3200" b="1" dirty="0" smtClean="0"/>
              <a:t>Bangladesh</a:t>
            </a:r>
            <a:endParaRPr lang="en-US" sz="3200" dirty="0"/>
          </a:p>
        </p:txBody>
      </p:sp>
    </p:spTree>
    <p:extLst>
      <p:ext uri="{BB962C8B-B14F-4D97-AF65-F5344CB8AC3E}">
        <p14:creationId xmlns:p14="http://schemas.microsoft.com/office/powerpoint/2010/main" val="930085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1560" y="1956816"/>
            <a:ext cx="7393192" cy="4480560"/>
          </a:xfrm>
        </p:spPr>
        <p:txBody>
          <a:bodyPr>
            <a:noAutofit/>
          </a:bodyPr>
          <a:lstStyle/>
          <a:p>
            <a:r>
              <a:rPr lang="en-MY" sz="2000" b="1" dirty="0"/>
              <a:t>The Supreme Court of </a:t>
            </a:r>
            <a:r>
              <a:rPr lang="en-MY" sz="2000" b="1" dirty="0" smtClean="0"/>
              <a:t>Bangladesh</a:t>
            </a:r>
          </a:p>
          <a:p>
            <a:pPr marL="1097280" lvl="3"/>
            <a:r>
              <a:rPr lang="en-MY" sz="1600" b="1" dirty="0"/>
              <a:t>Appellate Division &amp; </a:t>
            </a:r>
            <a:endParaRPr lang="en-MY" sz="1600" b="1" dirty="0" smtClean="0"/>
          </a:p>
          <a:p>
            <a:pPr marL="1097280" lvl="3"/>
            <a:r>
              <a:rPr lang="en-MY" sz="1600" b="1" dirty="0" smtClean="0"/>
              <a:t>High </a:t>
            </a:r>
            <a:r>
              <a:rPr lang="en-MY" sz="1600" b="1" dirty="0"/>
              <a:t>Court Division</a:t>
            </a:r>
            <a:endParaRPr lang="en-US" sz="1600" b="1" dirty="0"/>
          </a:p>
          <a:p>
            <a:r>
              <a:rPr lang="en-US" sz="2000" b="1" dirty="0" smtClean="0"/>
              <a:t>Subordinate Courts</a:t>
            </a:r>
            <a:endParaRPr lang="en-US" sz="2000" b="1" dirty="0"/>
          </a:p>
          <a:p>
            <a:pPr lvl="2"/>
            <a:r>
              <a:rPr lang="en-MY" sz="2400" b="1" dirty="0" smtClean="0"/>
              <a:t>Court </a:t>
            </a:r>
            <a:r>
              <a:rPr lang="en-MY" sz="2400" b="1" dirty="0"/>
              <a:t>of District Judge </a:t>
            </a:r>
            <a:endParaRPr lang="en-US" sz="2400" b="1" dirty="0"/>
          </a:p>
          <a:p>
            <a:pPr marL="1121728" lvl="4" indent="387350"/>
            <a:r>
              <a:rPr lang="en-MY" sz="2000" b="1" dirty="0"/>
              <a:t>Court of Additional District Judge</a:t>
            </a:r>
            <a:endParaRPr lang="en-US" sz="2000" b="1" dirty="0"/>
          </a:p>
          <a:p>
            <a:pPr marL="1121728" lvl="4" indent="387350"/>
            <a:r>
              <a:rPr lang="en-MY" sz="2000" b="1" dirty="0"/>
              <a:t>Court of Joint District Judge</a:t>
            </a:r>
            <a:endParaRPr lang="en-US" sz="2000" b="1" dirty="0"/>
          </a:p>
          <a:p>
            <a:pPr marL="1121728" lvl="4" indent="387350"/>
            <a:r>
              <a:rPr lang="en-MY" sz="2000" b="1" dirty="0"/>
              <a:t>Court of Senior Assistant Judge </a:t>
            </a:r>
            <a:endParaRPr lang="en-US" sz="2000" b="1" dirty="0"/>
          </a:p>
          <a:p>
            <a:pPr marL="1121728" lvl="4" indent="387350"/>
            <a:r>
              <a:rPr lang="en-MY" sz="2000" b="1" dirty="0"/>
              <a:t>Court of Assistant Judge</a:t>
            </a:r>
            <a:endParaRPr lang="en-US" sz="2000" b="1" dirty="0"/>
          </a:p>
          <a:p>
            <a:pPr marL="801688" lvl="3" indent="387350"/>
            <a:r>
              <a:rPr lang="en-MY" sz="2400" b="1" dirty="0"/>
              <a:t>Court of Session Judge</a:t>
            </a:r>
            <a:endParaRPr lang="en-US" sz="2400" b="1" dirty="0"/>
          </a:p>
          <a:p>
            <a:pPr marL="1121728" lvl="4" indent="387350"/>
            <a:r>
              <a:rPr lang="en-MY" sz="2000" b="1" dirty="0"/>
              <a:t>Court of Additional Session Judge</a:t>
            </a:r>
            <a:endParaRPr lang="en-US" sz="2000" b="1" dirty="0"/>
          </a:p>
          <a:p>
            <a:pPr marL="1121728" lvl="4" indent="387350"/>
            <a:r>
              <a:rPr lang="en-MY" sz="2000" b="1" dirty="0"/>
              <a:t>Court of Joint District Judge</a:t>
            </a:r>
            <a:endParaRPr lang="en-US" sz="2000" b="1" dirty="0"/>
          </a:p>
          <a:p>
            <a:endParaRPr lang="en-US" sz="2000" b="1" dirty="0"/>
          </a:p>
        </p:txBody>
      </p:sp>
      <p:sp>
        <p:nvSpPr>
          <p:cNvPr id="3" name="Title 2"/>
          <p:cNvSpPr>
            <a:spLocks noGrp="1"/>
          </p:cNvSpPr>
          <p:nvPr>
            <p:ph type="title"/>
          </p:nvPr>
        </p:nvSpPr>
        <p:spPr/>
        <p:txBody>
          <a:bodyPr/>
          <a:lstStyle/>
          <a:p>
            <a:r>
              <a:rPr lang="en-US" sz="3200" b="1" dirty="0"/>
              <a:t>Courts in </a:t>
            </a:r>
            <a:r>
              <a:rPr lang="en-US" sz="3200" b="1" dirty="0" smtClean="0"/>
              <a:t>Bangladesh</a:t>
            </a:r>
            <a:endParaRPr lang="en-US" sz="3200" b="1" dirty="0"/>
          </a:p>
        </p:txBody>
      </p:sp>
    </p:spTree>
    <p:extLst>
      <p:ext uri="{BB962C8B-B14F-4D97-AF65-F5344CB8AC3E}">
        <p14:creationId xmlns:p14="http://schemas.microsoft.com/office/powerpoint/2010/main" val="2037255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7512" y="2084832"/>
            <a:ext cx="7777240" cy="3877815"/>
          </a:xfrm>
        </p:spPr>
        <p:txBody>
          <a:bodyPr>
            <a:normAutofit/>
          </a:bodyPr>
          <a:lstStyle/>
          <a:p>
            <a:pPr marL="1203325" lvl="3" indent="-406400"/>
            <a:r>
              <a:rPr lang="en-MY" sz="2400" b="1" dirty="0"/>
              <a:t>Court of Chief Metropolitan Magistrate </a:t>
            </a:r>
            <a:endParaRPr lang="en-US" sz="2400" b="1" dirty="0"/>
          </a:p>
          <a:p>
            <a:pPr lvl="3"/>
            <a:r>
              <a:rPr lang="en-MY" sz="2000" b="1" dirty="0" smtClean="0"/>
              <a:t>Court </a:t>
            </a:r>
            <a:r>
              <a:rPr lang="en-MY" sz="2000" b="1" dirty="0"/>
              <a:t>of </a:t>
            </a:r>
            <a:r>
              <a:rPr lang="en-MY" sz="2000" b="1" dirty="0" smtClean="0"/>
              <a:t>Addl. </a:t>
            </a:r>
            <a:r>
              <a:rPr lang="en-MY" sz="2000" b="1" dirty="0"/>
              <a:t>Chief Metropolitan Magistrate </a:t>
            </a:r>
            <a:endParaRPr lang="en-US" sz="2000" b="1" dirty="0"/>
          </a:p>
          <a:p>
            <a:pPr lvl="3"/>
            <a:r>
              <a:rPr lang="en-MY" sz="2000" b="1" dirty="0"/>
              <a:t>Courts of Other Metropolitan Magistrate</a:t>
            </a:r>
            <a:endParaRPr lang="en-US" sz="2000" b="1" dirty="0"/>
          </a:p>
          <a:p>
            <a:pPr lvl="2"/>
            <a:r>
              <a:rPr lang="en-MY" sz="2800" b="1" dirty="0" smtClean="0"/>
              <a:t> </a:t>
            </a:r>
            <a:r>
              <a:rPr lang="en-MY" sz="2400" b="1" dirty="0" smtClean="0"/>
              <a:t>Court </a:t>
            </a:r>
            <a:r>
              <a:rPr lang="en-MY" sz="2400" b="1" dirty="0"/>
              <a:t>of Chief Judicial </a:t>
            </a:r>
            <a:r>
              <a:rPr lang="en-MY" sz="2400" b="1" dirty="0" smtClean="0"/>
              <a:t>Magistrate </a:t>
            </a:r>
            <a:endParaRPr lang="en-US" sz="2800" b="1" dirty="0"/>
          </a:p>
          <a:p>
            <a:pPr lvl="3"/>
            <a:r>
              <a:rPr lang="en-MY" sz="2000" b="1" dirty="0"/>
              <a:t>Court of </a:t>
            </a:r>
            <a:r>
              <a:rPr lang="en-MY" sz="2000" b="1" dirty="0" smtClean="0"/>
              <a:t>Addl. </a:t>
            </a:r>
            <a:r>
              <a:rPr lang="en-MY" sz="2000" b="1" dirty="0"/>
              <a:t>Chief Judicial Magistrate </a:t>
            </a:r>
            <a:r>
              <a:rPr lang="en-MY" sz="2000" b="1" dirty="0" smtClean="0"/>
              <a:t>) </a:t>
            </a:r>
            <a:endParaRPr lang="en-US" sz="2000" b="1" dirty="0"/>
          </a:p>
          <a:p>
            <a:pPr lvl="3"/>
            <a:r>
              <a:rPr lang="en-MY" sz="2000" b="1" dirty="0"/>
              <a:t>Court of Judicial Magistrate</a:t>
            </a:r>
            <a:endParaRPr lang="en-US" sz="2000" b="1" dirty="0"/>
          </a:p>
          <a:p>
            <a:pPr lvl="3"/>
            <a:r>
              <a:rPr lang="en-MY" sz="2000" b="1" dirty="0"/>
              <a:t>Courts of the First Class, Second Class &amp; Third Class Magistrate</a:t>
            </a:r>
            <a:endParaRPr lang="en-US" sz="2000" b="1" dirty="0"/>
          </a:p>
          <a:p>
            <a:endParaRPr lang="en-US" sz="2800" b="1" dirty="0"/>
          </a:p>
        </p:txBody>
      </p:sp>
      <p:sp>
        <p:nvSpPr>
          <p:cNvPr id="3" name="Title 2"/>
          <p:cNvSpPr>
            <a:spLocks noGrp="1"/>
          </p:cNvSpPr>
          <p:nvPr>
            <p:ph type="title"/>
          </p:nvPr>
        </p:nvSpPr>
        <p:spPr/>
        <p:txBody>
          <a:bodyPr/>
          <a:lstStyle/>
          <a:p>
            <a:r>
              <a:rPr lang="en-US" sz="2800" b="1" dirty="0"/>
              <a:t>Courts in </a:t>
            </a:r>
            <a:r>
              <a:rPr lang="en-US" sz="2800" b="1" dirty="0" smtClean="0"/>
              <a:t>Bangladesh</a:t>
            </a:r>
            <a:endParaRPr lang="en-US" sz="2800" b="1" dirty="0"/>
          </a:p>
        </p:txBody>
      </p:sp>
    </p:spTree>
    <p:extLst>
      <p:ext uri="{BB962C8B-B14F-4D97-AF65-F5344CB8AC3E}">
        <p14:creationId xmlns:p14="http://schemas.microsoft.com/office/powerpoint/2010/main" val="368296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980944"/>
            <a:ext cx="7745505" cy="3145218"/>
          </a:xfrm>
        </p:spPr>
        <p:txBody>
          <a:bodyPr>
            <a:normAutofit/>
          </a:bodyPr>
          <a:lstStyle/>
          <a:p>
            <a:pPr marL="0" indent="0" algn="ctr">
              <a:buNone/>
            </a:pPr>
            <a:r>
              <a:rPr lang="en-US" sz="2800" b="1" dirty="0" smtClean="0">
                <a:solidFill>
                  <a:srgbClr val="FF0000"/>
                </a:solidFill>
                <a:hlinkClick r:id="rId2" action="ppaction://hlinkfile"/>
              </a:rPr>
              <a:t>HL-Courts in Bangladesh.mp4</a:t>
            </a:r>
            <a:endParaRPr lang="en-US" sz="2800" b="1" dirty="0">
              <a:solidFill>
                <a:srgbClr val="FF0000"/>
              </a:solidFill>
            </a:endParaRPr>
          </a:p>
        </p:txBody>
      </p:sp>
    </p:spTree>
    <p:extLst>
      <p:ext uri="{BB962C8B-B14F-4D97-AF65-F5344CB8AC3E}">
        <p14:creationId xmlns:p14="http://schemas.microsoft.com/office/powerpoint/2010/main" val="1516205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552" y="2204022"/>
            <a:ext cx="7457200" cy="4169346"/>
          </a:xfrm>
        </p:spPr>
        <p:txBody>
          <a:bodyPr>
            <a:noAutofit/>
          </a:bodyPr>
          <a:lstStyle/>
          <a:p>
            <a:r>
              <a:rPr lang="en-MY" b="1" dirty="0" smtClean="0"/>
              <a:t>Article </a:t>
            </a:r>
            <a:r>
              <a:rPr lang="en-MY" b="1" dirty="0"/>
              <a:t>94(1): Supreme Court of Bangladesh comprising two divisions – </a:t>
            </a:r>
            <a:endParaRPr lang="en-MY" b="1" dirty="0" smtClean="0"/>
          </a:p>
          <a:p>
            <a:pPr lvl="1"/>
            <a:r>
              <a:rPr lang="en-MY" b="1" dirty="0" smtClean="0"/>
              <a:t>the </a:t>
            </a:r>
            <a:r>
              <a:rPr lang="en-MY" b="1" dirty="0"/>
              <a:t>AD and the HCD. </a:t>
            </a:r>
            <a:endParaRPr lang="en-MY" b="1" dirty="0" smtClean="0"/>
          </a:p>
          <a:p>
            <a:r>
              <a:rPr lang="en-MY" b="1" dirty="0" smtClean="0"/>
              <a:t>The </a:t>
            </a:r>
            <a:r>
              <a:rPr lang="en-MY" b="1" dirty="0"/>
              <a:t>Supreme Court shall consists of the Chief </a:t>
            </a:r>
            <a:r>
              <a:rPr lang="en-MY" b="1" dirty="0" smtClean="0"/>
              <a:t>Justice of </a:t>
            </a:r>
            <a:r>
              <a:rPr lang="en-MY" b="1" dirty="0"/>
              <a:t>Bangladesh and such number of other Judges as the President may deem to necessary to appoint to each </a:t>
            </a:r>
            <a:r>
              <a:rPr lang="en-MY" b="1" dirty="0" smtClean="0"/>
              <a:t>division. Article </a:t>
            </a:r>
            <a:r>
              <a:rPr lang="en-MY" b="1" dirty="0"/>
              <a:t>94(2) </a:t>
            </a:r>
            <a:r>
              <a:rPr lang="en-MY" b="1" dirty="0" smtClean="0"/>
              <a:t> </a:t>
            </a:r>
            <a:endParaRPr lang="en-US" b="1" dirty="0"/>
          </a:p>
        </p:txBody>
      </p:sp>
      <p:sp>
        <p:nvSpPr>
          <p:cNvPr id="2" name="Title 1"/>
          <p:cNvSpPr>
            <a:spLocks noGrp="1"/>
          </p:cNvSpPr>
          <p:nvPr>
            <p:ph type="title"/>
          </p:nvPr>
        </p:nvSpPr>
        <p:spPr>
          <a:xfrm>
            <a:off x="688490" y="826188"/>
            <a:ext cx="7756263" cy="682572"/>
          </a:xfrm>
        </p:spPr>
        <p:txBody>
          <a:bodyPr/>
          <a:lstStyle/>
          <a:p>
            <a:r>
              <a:rPr lang="en-MY" sz="3200" b="1" dirty="0" err="1" smtClean="0"/>
              <a:t>A.The</a:t>
            </a:r>
            <a:r>
              <a:rPr lang="en-MY" sz="3200" b="1" dirty="0" smtClean="0"/>
              <a:t> </a:t>
            </a:r>
            <a:r>
              <a:rPr lang="en-MY" sz="3200" b="1" dirty="0"/>
              <a:t>Supreme </a:t>
            </a:r>
            <a:r>
              <a:rPr lang="en-MY" sz="3200" b="1" dirty="0" smtClean="0"/>
              <a:t>Court</a:t>
            </a:r>
            <a:endParaRPr lang="en-US" sz="3200" dirty="0"/>
          </a:p>
        </p:txBody>
      </p:sp>
    </p:spTree>
    <p:extLst>
      <p:ext uri="{BB962C8B-B14F-4D97-AF65-F5344CB8AC3E}">
        <p14:creationId xmlns:p14="http://schemas.microsoft.com/office/powerpoint/2010/main" val="1075196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5568" y="2248347"/>
            <a:ext cx="7329184" cy="3877815"/>
          </a:xfrm>
        </p:spPr>
        <p:txBody>
          <a:bodyPr/>
          <a:lstStyle/>
          <a:p>
            <a:r>
              <a:rPr lang="en-MY" b="1" dirty="0" smtClean="0"/>
              <a:t>The </a:t>
            </a:r>
            <a:r>
              <a:rPr lang="en-MY" b="1" dirty="0"/>
              <a:t>AD has jurisdiction to “hear and determine appeals” against “judgments” decrees, orders or sentences’ passed by the HCD (Article 103(1)). </a:t>
            </a:r>
            <a:endParaRPr lang="en-MY" b="1" dirty="0" smtClean="0"/>
          </a:p>
          <a:p>
            <a:r>
              <a:rPr lang="en-MY" b="1" dirty="0" smtClean="0"/>
              <a:t>It </a:t>
            </a:r>
            <a:r>
              <a:rPr lang="en-MY" b="1" dirty="0"/>
              <a:t>has also an advisory jurisdiction.</a:t>
            </a:r>
            <a:endParaRPr lang="en-US" b="1" dirty="0"/>
          </a:p>
          <a:p>
            <a:endParaRPr lang="en-US" dirty="0"/>
          </a:p>
        </p:txBody>
      </p:sp>
      <p:sp>
        <p:nvSpPr>
          <p:cNvPr id="3" name="Title 2"/>
          <p:cNvSpPr>
            <a:spLocks noGrp="1"/>
          </p:cNvSpPr>
          <p:nvPr>
            <p:ph type="title"/>
          </p:nvPr>
        </p:nvSpPr>
        <p:spPr/>
        <p:txBody>
          <a:bodyPr/>
          <a:lstStyle/>
          <a:p>
            <a:r>
              <a:rPr lang="en-MY" sz="2800" b="1" dirty="0"/>
              <a:t>The Appellate Division: Jurisdiction </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5" y="4261104"/>
            <a:ext cx="29527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2495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1_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1051</TotalTime>
  <Words>1449</Words>
  <Application>Microsoft Office PowerPoint</Application>
  <PresentationFormat>On-screen Show (4:3)</PresentationFormat>
  <Paragraphs>248</Paragraphs>
  <Slides>37</Slides>
  <Notes>1</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Hardcover</vt:lpstr>
      <vt:lpstr>1_Hardcover</vt:lpstr>
      <vt:lpstr>Judicial System of Bangladesh</vt:lpstr>
      <vt:lpstr>Session Plan</vt:lpstr>
      <vt:lpstr>Bangladesh Constitution</vt:lpstr>
      <vt:lpstr>Courts in Bangladesh</vt:lpstr>
      <vt:lpstr>Courts in Bangladesh</vt:lpstr>
      <vt:lpstr>Courts in Bangladesh</vt:lpstr>
      <vt:lpstr>PowerPoint Presentation</vt:lpstr>
      <vt:lpstr>A.The Supreme Court</vt:lpstr>
      <vt:lpstr>The Appellate Division: Jurisdiction </vt:lpstr>
      <vt:lpstr>The HCD: Jurisdictions</vt:lpstr>
      <vt:lpstr>Jurisdiction of the AD</vt:lpstr>
      <vt:lpstr>a. Appellate jurisdiction</vt:lpstr>
      <vt:lpstr>a. Appellate jurisdiction</vt:lpstr>
      <vt:lpstr>Jurisdiction of HCD</vt:lpstr>
      <vt:lpstr>B. Subordinate/Lower Courts</vt:lpstr>
      <vt:lpstr> Civil court </vt:lpstr>
      <vt:lpstr>Civil court</vt:lpstr>
      <vt:lpstr> Civil court</vt:lpstr>
      <vt:lpstr> Civil court</vt:lpstr>
      <vt:lpstr>Criminal Courts</vt:lpstr>
      <vt:lpstr>A. Courts of Session</vt:lpstr>
      <vt:lpstr>Courts of Session</vt:lpstr>
      <vt:lpstr>B. Court of Magistrates</vt:lpstr>
      <vt:lpstr>Executive Magistrate</vt:lpstr>
      <vt:lpstr>Village Court</vt:lpstr>
      <vt:lpstr>Courts &amp;Tribunals of special jurisdiction</vt:lpstr>
      <vt:lpstr>Courts &amp;Tribunals of special jurisdiction</vt:lpstr>
      <vt:lpstr>Courts &amp;Tribunals of special jurisdiction</vt:lpstr>
      <vt:lpstr>Administrative/Admn. Appellate Tribunal.  </vt:lpstr>
      <vt:lpstr>Court of Settlement </vt:lpstr>
      <vt:lpstr>Arbitration and Arbitration Appellate Tribunal</vt:lpstr>
      <vt:lpstr>Other courts </vt:lpstr>
      <vt:lpstr>Good to know </vt:lpstr>
      <vt:lpstr>Good to know </vt:lpstr>
      <vt:lpstr>Good to know </vt:lpstr>
      <vt:lpstr>Let’s Identify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79</cp:revision>
  <dcterms:created xsi:type="dcterms:W3CDTF">2006-08-16T00:00:00Z</dcterms:created>
  <dcterms:modified xsi:type="dcterms:W3CDTF">2023-10-06T11:16:48Z</dcterms:modified>
</cp:coreProperties>
</file>